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2"/>
  </p:notesMasterIdLst>
  <p:sldIdLst>
    <p:sldId id="570" r:id="rId3"/>
    <p:sldId id="469" r:id="rId4"/>
    <p:sldId id="530" r:id="rId5"/>
    <p:sldId id="587" r:id="rId6"/>
    <p:sldId id="606" r:id="rId7"/>
    <p:sldId id="609" r:id="rId8"/>
    <p:sldId id="537" r:id="rId9"/>
    <p:sldId id="592" r:id="rId10"/>
    <p:sldId id="603" r:id="rId11"/>
    <p:sldId id="533" r:id="rId12"/>
    <p:sldId id="556" r:id="rId13"/>
    <p:sldId id="532" r:id="rId14"/>
    <p:sldId id="555" r:id="rId15"/>
    <p:sldId id="610" r:id="rId16"/>
    <p:sldId id="629" r:id="rId17"/>
    <p:sldId id="612" r:id="rId18"/>
    <p:sldId id="617" r:id="rId19"/>
    <p:sldId id="624" r:id="rId20"/>
    <p:sldId id="559" r:id="rId21"/>
    <p:sldId id="568" r:id="rId22"/>
    <p:sldId id="524" r:id="rId23"/>
    <p:sldId id="613" r:id="rId24"/>
    <p:sldId id="625" r:id="rId25"/>
    <p:sldId id="561" r:id="rId26"/>
    <p:sldId id="564" r:id="rId27"/>
    <p:sldId id="547" r:id="rId28"/>
    <p:sldId id="626" r:id="rId29"/>
    <p:sldId id="615" r:id="rId30"/>
    <p:sldId id="627" r:id="rId31"/>
    <p:sldId id="605" r:id="rId32"/>
    <p:sldId id="560" r:id="rId33"/>
    <p:sldId id="632" r:id="rId34"/>
    <p:sldId id="620" r:id="rId35"/>
    <p:sldId id="621" r:id="rId36"/>
    <p:sldId id="571" r:id="rId37"/>
    <p:sldId id="622" r:id="rId38"/>
    <p:sldId id="602" r:id="rId39"/>
    <p:sldId id="500" r:id="rId40"/>
    <p:sldId id="466" r:id="rId41"/>
  </p:sldIdLst>
  <p:sldSz cx="12192000" cy="6858000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3">
          <p15:clr>
            <a:srgbClr val="A4A3A4"/>
          </p15:clr>
        </p15:guide>
        <p15:guide id="2" pos="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7FFEF"/>
    <a:srgbClr val="F3FFE7"/>
    <a:srgbClr val="003694"/>
    <a:srgbClr val="173D98"/>
    <a:srgbClr val="0053BC"/>
    <a:srgbClr val="FFF2CC"/>
    <a:srgbClr val="A9D18E"/>
    <a:srgbClr val="EBEBC3"/>
    <a:srgbClr val="F1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5A051-FAA9-0748-9053-9A809A0D9870}" v="1" dt="2020-06-01T09:30:30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1565" autoAdjust="0"/>
  </p:normalViewPr>
  <p:slideViewPr>
    <p:cSldViewPr snapToGrid="0">
      <p:cViewPr>
        <p:scale>
          <a:sx n="66" d="100"/>
          <a:sy n="66" d="100"/>
        </p:scale>
        <p:origin x="-774" y="-126"/>
      </p:cViewPr>
      <p:guideLst>
        <p:guide orient="horz" pos="203"/>
        <p:guide pos="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56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Uruburu Guisasola" userId="2b0d831e85ffa8d8" providerId="LiveId" clId="{A805A051-FAA9-0748-9053-9A809A0D9870}"/>
    <pc:docChg chg="custSel modSld sldOrd">
      <pc:chgData name="Pablo Uruburu Guisasola" userId="2b0d831e85ffa8d8" providerId="LiveId" clId="{A805A051-FAA9-0748-9053-9A809A0D9870}" dt="2020-06-01T09:38:36.054" v="2" actId="20577"/>
      <pc:docMkLst>
        <pc:docMk/>
      </pc:docMkLst>
      <pc:sldChg chg="ord">
        <pc:chgData name="Pablo Uruburu Guisasola" userId="2b0d831e85ffa8d8" providerId="LiveId" clId="{A805A051-FAA9-0748-9053-9A809A0D9870}" dt="2020-06-01T09:30:30.377" v="0"/>
        <pc:sldMkLst>
          <pc:docMk/>
          <pc:sldMk cId="3337593391" sldId="533"/>
        </pc:sldMkLst>
      </pc:sldChg>
      <pc:sldChg chg="delSp modSp">
        <pc:chgData name="Pablo Uruburu Guisasola" userId="2b0d831e85ffa8d8" providerId="LiveId" clId="{A805A051-FAA9-0748-9053-9A809A0D9870}" dt="2020-06-01T09:38:36.054" v="2" actId="20577"/>
        <pc:sldMkLst>
          <pc:docMk/>
          <pc:sldMk cId="2459379771" sldId="612"/>
        </pc:sldMkLst>
        <pc:spChg chg="mod">
          <ac:chgData name="Pablo Uruburu Guisasola" userId="2b0d831e85ffa8d8" providerId="LiveId" clId="{A805A051-FAA9-0748-9053-9A809A0D9870}" dt="2020-06-01T09:38:36.054" v="2" actId="20577"/>
          <ac:spMkLst>
            <pc:docMk/>
            <pc:sldMk cId="2459379771" sldId="612"/>
            <ac:spMk id="2" creationId="{61299257-B460-4B9C-90A1-1F7D659D0317}"/>
          </ac:spMkLst>
        </pc:spChg>
        <pc:picChg chg="del">
          <ac:chgData name="Pablo Uruburu Guisasola" userId="2b0d831e85ffa8d8" providerId="LiveId" clId="{A805A051-FAA9-0748-9053-9A809A0D9870}" dt="2020-06-01T09:38:32.853" v="1" actId="478"/>
          <ac:picMkLst>
            <pc:docMk/>
            <pc:sldMk cId="2459379771" sldId="612"/>
            <ac:picMk id="33" creationId="{95ADE219-0123-4AAD-AE65-EB173638BF1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RESUMEN!$N$2</c:f>
              <c:strCache>
                <c:ptCount val="1"/>
                <c:pt idx="0">
                  <c:v>Tasa de pobreza alta antes de transferencias públicas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5B-430C-9568-F4EB174129EE}"/>
              </c:ext>
            </c:extLst>
          </c:dPt>
          <c:cat>
            <c:strRef>
              <c:f>RESUMEN!$M$3:$M$13</c:f>
              <c:strCache>
                <c:ptCount val="11"/>
                <c:pt idx="0">
                  <c:v>Portugal</c:v>
                </c:pt>
                <c:pt idx="1">
                  <c:v>Países Bajos</c:v>
                </c:pt>
                <c:pt idx="2">
                  <c:v>Grecia</c:v>
                </c:pt>
                <c:pt idx="3">
                  <c:v>Francia</c:v>
                </c:pt>
                <c:pt idx="4">
                  <c:v>Alemania</c:v>
                </c:pt>
                <c:pt idx="5">
                  <c:v>Italia</c:v>
                </c:pt>
                <c:pt idx="6">
                  <c:v>Finlandia</c:v>
                </c:pt>
                <c:pt idx="7">
                  <c:v>Belgica</c:v>
                </c:pt>
                <c:pt idx="8">
                  <c:v>Dinamarca</c:v>
                </c:pt>
                <c:pt idx="9">
                  <c:v>España</c:v>
                </c:pt>
                <c:pt idx="10">
                  <c:v>Reino Unido</c:v>
                </c:pt>
              </c:strCache>
            </c:strRef>
          </c:cat>
          <c:val>
            <c:numRef>
              <c:f>RESUMEN!$N$3:$N$13</c:f>
              <c:numCache>
                <c:formatCode>#,##0.0</c:formatCode>
                <c:ptCount val="11"/>
                <c:pt idx="0">
                  <c:v>10.6</c:v>
                </c:pt>
                <c:pt idx="1">
                  <c:v>11.9</c:v>
                </c:pt>
                <c:pt idx="2">
                  <c:v>12.4</c:v>
                </c:pt>
                <c:pt idx="3">
                  <c:v>12.7</c:v>
                </c:pt>
                <c:pt idx="4">
                  <c:v>12.9</c:v>
                </c:pt>
                <c:pt idx="5">
                  <c:v>12.9</c:v>
                </c:pt>
                <c:pt idx="6">
                  <c:v>13.9</c:v>
                </c:pt>
                <c:pt idx="7">
                  <c:v>14.5</c:v>
                </c:pt>
                <c:pt idx="8">
                  <c:v>15.4</c:v>
                </c:pt>
                <c:pt idx="9">
                  <c:v>15.7</c:v>
                </c:pt>
                <c:pt idx="10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B-430C-9568-F4EB17412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20672"/>
        <c:axId val="127422464"/>
      </c:barChart>
      <c:catAx>
        <c:axId val="1274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422464"/>
        <c:crosses val="autoZero"/>
        <c:auto val="1"/>
        <c:lblAlgn val="ctr"/>
        <c:lblOffset val="100"/>
        <c:noMultiLvlLbl val="0"/>
      </c:catAx>
      <c:valAx>
        <c:axId val="12742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42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b="1"/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RESUMEN!$K$2</c:f>
              <c:strCache>
                <c:ptCount val="1"/>
                <c:pt idx="0">
                  <c:v>Tasa de pobreza alta después de transferencias públicas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1F-4D41-BA1B-C449735D58E3}"/>
              </c:ext>
            </c:extLst>
          </c:dPt>
          <c:cat>
            <c:strRef>
              <c:f>RESUMEN!$I$3:$I$13</c:f>
              <c:strCache>
                <c:ptCount val="11"/>
                <c:pt idx="0">
                  <c:v>Finlandia</c:v>
                </c:pt>
                <c:pt idx="1">
                  <c:v>Francia</c:v>
                </c:pt>
                <c:pt idx="2">
                  <c:v>Belgica</c:v>
                </c:pt>
                <c:pt idx="3">
                  <c:v>Países Bajos</c:v>
                </c:pt>
                <c:pt idx="4">
                  <c:v>Dinamarca</c:v>
                </c:pt>
                <c:pt idx="5">
                  <c:v>Alemania</c:v>
                </c:pt>
                <c:pt idx="6">
                  <c:v>Portugal</c:v>
                </c:pt>
                <c:pt idx="7">
                  <c:v>Reino Unido</c:v>
                </c:pt>
                <c:pt idx="8">
                  <c:v>Grecia</c:v>
                </c:pt>
                <c:pt idx="9">
                  <c:v>España</c:v>
                </c:pt>
                <c:pt idx="10">
                  <c:v>Italia</c:v>
                </c:pt>
              </c:strCache>
            </c:strRef>
          </c:cat>
          <c:val>
            <c:numRef>
              <c:f>RESUMEN!$K$3:$K$13</c:f>
              <c:numCache>
                <c:formatCode>#,##0.0</c:formatCode>
                <c:ptCount val="11"/>
                <c:pt idx="0">
                  <c:v>2.1</c:v>
                </c:pt>
                <c:pt idx="1">
                  <c:v>2.5</c:v>
                </c:pt>
                <c:pt idx="2">
                  <c:v>3.7</c:v>
                </c:pt>
                <c:pt idx="3">
                  <c:v>3.7</c:v>
                </c:pt>
                <c:pt idx="4">
                  <c:v>4.2</c:v>
                </c:pt>
                <c:pt idx="5">
                  <c:v>4.5999999999999996</c:v>
                </c:pt>
                <c:pt idx="6">
                  <c:v>6</c:v>
                </c:pt>
                <c:pt idx="7">
                  <c:v>6.3</c:v>
                </c:pt>
                <c:pt idx="8">
                  <c:v>8.1</c:v>
                </c:pt>
                <c:pt idx="9">
                  <c:v>9.1999999999999993</c:v>
                </c:pt>
                <c:pt idx="10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1F-4D41-BA1B-C449735D5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823040"/>
        <c:axId val="170837120"/>
      </c:barChart>
      <c:catAx>
        <c:axId val="17082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es-ES"/>
          </a:p>
        </c:txPr>
        <c:crossAx val="170837120"/>
        <c:crosses val="autoZero"/>
        <c:auto val="1"/>
        <c:lblAlgn val="ctr"/>
        <c:lblOffset val="100"/>
        <c:noMultiLvlLbl val="0"/>
      </c:catAx>
      <c:valAx>
        <c:axId val="17083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170823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2000" b="0" i="0" u="none" strike="noStrike" baseline="0">
          <a:solidFill>
            <a:schemeClr val="tx2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Gasto, % PIB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018979215442614E-2"/>
          <c:y val="0.15519493388462113"/>
          <c:w val="0.90029660681052837"/>
          <c:h val="0.56603406817951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con rrmm'!$B$1</c:f>
              <c:strCache>
                <c:ptCount val="1"/>
                <c:pt idx="0">
                  <c:v>Gasto % PIB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D1-4F62-8748-F0BFA8613059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01-4358-A3F6-3723FE75C61C}"/>
              </c:ext>
            </c:extLst>
          </c:dPt>
          <c:dPt>
            <c:idx val="1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4D1-4F62-8748-F0BFA8613059}"/>
              </c:ext>
            </c:extLst>
          </c:dPt>
          <c:cat>
            <c:strRef>
              <c:f>'graficos con rrmm'!$A$2:$A$25</c:f>
              <c:strCache>
                <c:ptCount val="13"/>
                <c:pt idx="0">
                  <c:v>Países Bajos</c:v>
                </c:pt>
                <c:pt idx="1">
                  <c:v>Dinamarca</c:v>
                </c:pt>
                <c:pt idx="2">
                  <c:v>Reino Unido</c:v>
                </c:pt>
                <c:pt idx="3">
                  <c:v>Alemania</c:v>
                </c:pt>
                <c:pt idx="4">
                  <c:v>Francia</c:v>
                </c:pt>
                <c:pt idx="5">
                  <c:v>España con IMV</c:v>
                </c:pt>
                <c:pt idx="6">
                  <c:v>Finlandia</c:v>
                </c:pt>
                <c:pt idx="7">
                  <c:v>Bélgica </c:v>
                </c:pt>
                <c:pt idx="8">
                  <c:v>EEUU</c:v>
                </c:pt>
                <c:pt idx="9">
                  <c:v>Grecia </c:v>
                </c:pt>
                <c:pt idx="10">
                  <c:v>Italia</c:v>
                </c:pt>
                <c:pt idx="11">
                  <c:v>Portugal</c:v>
                </c:pt>
                <c:pt idx="12">
                  <c:v>España sin IMV</c:v>
                </c:pt>
              </c:strCache>
            </c:strRef>
          </c:cat>
          <c:val>
            <c:numRef>
              <c:f>'graficos con rrmm'!$B$2:$B$25</c:f>
              <c:numCache>
                <c:formatCode>0.00%</c:formatCode>
                <c:ptCount val="13"/>
                <c:pt idx="0">
                  <c:v>7.6076732673267325E-3</c:v>
                </c:pt>
                <c:pt idx="1">
                  <c:v>7.4103559226457024E-3</c:v>
                </c:pt>
                <c:pt idx="2">
                  <c:v>6.5732142857142855E-3</c:v>
                </c:pt>
                <c:pt idx="3">
                  <c:v>6.1405082212257099E-3</c:v>
                </c:pt>
                <c:pt idx="4">
                  <c:v>4.8801742919389974E-3</c:v>
                </c:pt>
                <c:pt idx="5">
                  <c:v>3.5999999999999999E-3</c:v>
                </c:pt>
                <c:pt idx="6">
                  <c:v>3.4658119658119656E-3</c:v>
                </c:pt>
                <c:pt idx="7">
                  <c:v>3.4426329395994184E-3</c:v>
                </c:pt>
                <c:pt idx="8">
                  <c:v>3.3877741483901071E-3</c:v>
                </c:pt>
                <c:pt idx="9">
                  <c:v>3.2005462265559991E-3</c:v>
                </c:pt>
                <c:pt idx="10">
                  <c:v>3.0010628181462214E-3</c:v>
                </c:pt>
                <c:pt idx="11">
                  <c:v>1.6395450733555079E-3</c:v>
                </c:pt>
                <c:pt idx="12">
                  <c:v>1.2048192771084338E-3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01-4358-A3F6-3723FE75C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463424"/>
        <c:axId val="171464960"/>
      </c:barChart>
      <c:catAx>
        <c:axId val="17146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464960"/>
        <c:crosses val="autoZero"/>
        <c:auto val="1"/>
        <c:lblAlgn val="ctr"/>
        <c:lblOffset val="100"/>
        <c:noMultiLvlLbl val="0"/>
      </c:catAx>
      <c:valAx>
        <c:axId val="17146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4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hogares!$K$24:$M$24</c:f>
              <c:strCache>
                <c:ptCount val="2"/>
                <c:pt idx="0">
                  <c:v>Renta inferior a 2.950€ anuales
(pobreza extrema)</c:v>
                </c:pt>
                <c:pt idx="1">
                  <c:v>Renta entre 2.950 y 4.350€ anuales 
(pobreza muy alta)</c:v>
                </c:pt>
              </c:strCache>
            </c:strRef>
          </c:cat>
          <c:val>
            <c:numRef>
              <c:f>hogares!$K$25:$M$25</c:f>
              <c:numCache>
                <c:formatCode>0%</c:formatCode>
                <c:ptCount val="2"/>
                <c:pt idx="0">
                  <c:v>-0.75856923330920356</c:v>
                </c:pt>
                <c:pt idx="1">
                  <c:v>-0.54492923663562365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CD-4CEC-9CDE-90FE24C2B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75328"/>
        <c:axId val="171881216"/>
      </c:barChart>
      <c:catAx>
        <c:axId val="1718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881216"/>
        <c:crosses val="autoZero"/>
        <c:auto val="1"/>
        <c:lblAlgn val="ctr"/>
        <c:lblOffset val="100"/>
        <c:noMultiLvlLbl val="0"/>
      </c:catAx>
      <c:valAx>
        <c:axId val="171881216"/>
        <c:scaling>
          <c:orientation val="minMax"/>
          <c:min val="-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87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tx2"/>
                </a:solidFill>
              </a:rPr>
              <a:t>Reducción de pobreza extrema por tipo de hogar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'grafico hogares'!$E$2</c:f>
              <c:strCache>
                <c:ptCount val="1"/>
                <c:pt idx="0">
                  <c:v>Renta inferior a 245€ mensuales por Unidad de Consumo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cat>
            <c:strRef>
              <c:f>'grafico hogares'!$B$3:$B$5</c:f>
              <c:strCache>
                <c:ptCount val="3"/>
                <c:pt idx="0">
                  <c:v>Monoparentales</c:v>
                </c:pt>
                <c:pt idx="1">
                  <c:v>Otros hogares con hijos</c:v>
                </c:pt>
                <c:pt idx="2">
                  <c:v>Hogares sin hijos</c:v>
                </c:pt>
              </c:strCache>
            </c:strRef>
          </c:cat>
          <c:val>
            <c:numRef>
              <c:f>'grafico hogares'!$E$3:$E$5</c:f>
              <c:numCache>
                <c:formatCode>0%</c:formatCode>
                <c:ptCount val="3"/>
                <c:pt idx="0">
                  <c:v>-0.86798354762892305</c:v>
                </c:pt>
                <c:pt idx="1">
                  <c:v>-0.81339870909861189</c:v>
                </c:pt>
                <c:pt idx="2">
                  <c:v>-0.69901288600958777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E-4E01-BD9A-5B4BAD77F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222336"/>
        <c:axId val="172223872"/>
      </c:barChart>
      <c:catAx>
        <c:axId val="17222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2223872"/>
        <c:crosses val="autoZero"/>
        <c:auto val="1"/>
        <c:lblAlgn val="ctr"/>
        <c:lblOffset val="100"/>
        <c:noMultiLvlLbl val="0"/>
      </c:catAx>
      <c:valAx>
        <c:axId val="17222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222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'[1]Gráfico Barritas'!$D$2</c:f>
              <c:strCache>
                <c:ptCount val="1"/>
                <c:pt idx="0">
                  <c:v>Renta Disp. Media de Partida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cat>
            <c:strRef>
              <c:f>'[1]Gráfico Barritas'!$B$3:$B$16</c:f>
              <c:strCache>
                <c:ptCount val="14"/>
                <c:pt idx="0">
                  <c:v>1 adulto</c:v>
                </c:pt>
                <c:pt idx="1">
                  <c:v>1 adulto 1 menor</c:v>
                </c:pt>
                <c:pt idx="2">
                  <c:v>1 adulto 2 menores</c:v>
                </c:pt>
                <c:pt idx="3">
                  <c:v>1 adulto 3 ó más menores</c:v>
                </c:pt>
                <c:pt idx="4">
                  <c:v>2 adultos</c:v>
                </c:pt>
                <c:pt idx="5">
                  <c:v>2 adultos 1 menor</c:v>
                </c:pt>
                <c:pt idx="6">
                  <c:v>2 adultos 2 menores</c:v>
                </c:pt>
                <c:pt idx="7">
                  <c:v>2 adultos 3 ó más menores</c:v>
                </c:pt>
                <c:pt idx="8">
                  <c:v>3 adultos</c:v>
                </c:pt>
                <c:pt idx="9">
                  <c:v>3 adultos 1 menor</c:v>
                </c:pt>
                <c:pt idx="10">
                  <c:v>3 adultos 2 ó más menores</c:v>
                </c:pt>
                <c:pt idx="11">
                  <c:v>4 adultos</c:v>
                </c:pt>
                <c:pt idx="12">
                  <c:v>4 adultos 1 menor</c:v>
                </c:pt>
                <c:pt idx="13">
                  <c:v>Otros</c:v>
                </c:pt>
              </c:strCache>
            </c:strRef>
          </c:cat>
          <c:val>
            <c:numRef>
              <c:f>'[1]Gráfico Barritas'!$D$3:$D$16</c:f>
              <c:numCache>
                <c:formatCode>#,##0</c:formatCode>
                <c:ptCount val="14"/>
                <c:pt idx="0">
                  <c:v>3193</c:v>
                </c:pt>
                <c:pt idx="1">
                  <c:v>4466</c:v>
                </c:pt>
                <c:pt idx="2">
                  <c:v>5377</c:v>
                </c:pt>
                <c:pt idx="3">
                  <c:v>5011</c:v>
                </c:pt>
                <c:pt idx="4">
                  <c:v>4135</c:v>
                </c:pt>
                <c:pt idx="5">
                  <c:v>4916</c:v>
                </c:pt>
                <c:pt idx="6">
                  <c:v>5802</c:v>
                </c:pt>
                <c:pt idx="7">
                  <c:v>5793</c:v>
                </c:pt>
                <c:pt idx="8">
                  <c:v>5148</c:v>
                </c:pt>
                <c:pt idx="9">
                  <c:v>6143</c:v>
                </c:pt>
                <c:pt idx="10">
                  <c:v>6280</c:v>
                </c:pt>
                <c:pt idx="11">
                  <c:v>6314</c:v>
                </c:pt>
                <c:pt idx="12">
                  <c:v>7210</c:v>
                </c:pt>
                <c:pt idx="13">
                  <c:v>6960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75-4B86-8D1C-2ADA25D86FB0}"/>
            </c:ext>
          </c:extLst>
        </c:ser>
        <c:ser>
          <c:idx val="2"/>
          <c:order val="1"/>
          <c:tx>
            <c:strRef>
              <c:f>'[1]Gráfico Barritas'!$E$2</c:f>
              <c:strCache>
                <c:ptCount val="1"/>
                <c:pt idx="0">
                  <c:v>IMV anual medio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'[1]Gráfico Barritas'!$B$3:$B$16</c:f>
              <c:strCache>
                <c:ptCount val="14"/>
                <c:pt idx="0">
                  <c:v>1 adulto</c:v>
                </c:pt>
                <c:pt idx="1">
                  <c:v>1 adulto 1 menor</c:v>
                </c:pt>
                <c:pt idx="2">
                  <c:v>1 adulto 2 menores</c:v>
                </c:pt>
                <c:pt idx="3">
                  <c:v>1 adulto 3 ó más menores</c:v>
                </c:pt>
                <c:pt idx="4">
                  <c:v>2 adultos</c:v>
                </c:pt>
                <c:pt idx="5">
                  <c:v>2 adultos 1 menor</c:v>
                </c:pt>
                <c:pt idx="6">
                  <c:v>2 adultos 2 menores</c:v>
                </c:pt>
                <c:pt idx="7">
                  <c:v>2 adultos 3 ó más menores</c:v>
                </c:pt>
                <c:pt idx="8">
                  <c:v>3 adultos</c:v>
                </c:pt>
                <c:pt idx="9">
                  <c:v>3 adultos 1 menor</c:v>
                </c:pt>
                <c:pt idx="10">
                  <c:v>3 adultos 2 ó más menores</c:v>
                </c:pt>
                <c:pt idx="11">
                  <c:v>4 adultos</c:v>
                </c:pt>
                <c:pt idx="12">
                  <c:v>4 adultos 1 menor</c:v>
                </c:pt>
                <c:pt idx="13">
                  <c:v>Otros</c:v>
                </c:pt>
              </c:strCache>
            </c:strRef>
          </c:cat>
          <c:val>
            <c:numRef>
              <c:f>'[1]Gráfico Barritas'!$E$3:$E$16</c:f>
              <c:numCache>
                <c:formatCode>#,##0</c:formatCode>
                <c:ptCount val="14"/>
                <c:pt idx="0">
                  <c:v>2345</c:v>
                </c:pt>
                <c:pt idx="1">
                  <c:v>3934</c:v>
                </c:pt>
                <c:pt idx="2">
                  <c:v>4684</c:v>
                </c:pt>
                <c:pt idx="3">
                  <c:v>6712</c:v>
                </c:pt>
                <c:pt idx="4">
                  <c:v>3065</c:v>
                </c:pt>
                <c:pt idx="5">
                  <c:v>3945</c:v>
                </c:pt>
                <c:pt idx="6">
                  <c:v>4721</c:v>
                </c:pt>
                <c:pt idx="7">
                  <c:v>6391</c:v>
                </c:pt>
                <c:pt idx="8">
                  <c:v>3714</c:v>
                </c:pt>
                <c:pt idx="9">
                  <c:v>4380</c:v>
                </c:pt>
                <c:pt idx="10">
                  <c:v>5905</c:v>
                </c:pt>
                <c:pt idx="11">
                  <c:v>4209</c:v>
                </c:pt>
                <c:pt idx="12">
                  <c:v>4975</c:v>
                </c:pt>
                <c:pt idx="13">
                  <c:v>5224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75-4B86-8D1C-2ADA25D86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933248"/>
        <c:axId val="122934784"/>
      </c:barChart>
      <c:lineChart>
        <c:grouping val="standard"/>
        <c:varyColors val="0"/>
        <c:ser>
          <c:idx val="0"/>
          <c:order val="2"/>
          <c:tx>
            <c:strRef>
              <c:f>'[1]Gráfico Barritas'!$C$2</c:f>
              <c:strCache>
                <c:ptCount val="1"/>
                <c:pt idx="0">
                  <c:v>Renta Garantizable Anual en €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2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'[1]Gráfico Barritas'!$B$3:$B$16</c:f>
              <c:strCache>
                <c:ptCount val="14"/>
                <c:pt idx="0">
                  <c:v>1 adulto</c:v>
                </c:pt>
                <c:pt idx="1">
                  <c:v>1 adulto 1 menor</c:v>
                </c:pt>
                <c:pt idx="2">
                  <c:v>1 adulto 2 menores</c:v>
                </c:pt>
                <c:pt idx="3">
                  <c:v>1 adulto 3 ó más menores</c:v>
                </c:pt>
                <c:pt idx="4">
                  <c:v>2 adultos</c:v>
                </c:pt>
                <c:pt idx="5">
                  <c:v>2 adultos 1 menor</c:v>
                </c:pt>
                <c:pt idx="6">
                  <c:v>2 adultos 2 menores</c:v>
                </c:pt>
                <c:pt idx="7">
                  <c:v>2 adultos 3 ó más menores</c:v>
                </c:pt>
                <c:pt idx="8">
                  <c:v>3 adultos</c:v>
                </c:pt>
                <c:pt idx="9">
                  <c:v>3 adultos 1 menor</c:v>
                </c:pt>
                <c:pt idx="10">
                  <c:v>3 adultos 2 ó más menores</c:v>
                </c:pt>
                <c:pt idx="11">
                  <c:v>4 adultos</c:v>
                </c:pt>
                <c:pt idx="12">
                  <c:v>4 adultos 1 menor</c:v>
                </c:pt>
                <c:pt idx="13">
                  <c:v>Otros</c:v>
                </c:pt>
              </c:strCache>
            </c:strRef>
          </c:cat>
          <c:val>
            <c:numRef>
              <c:f>'[1]Gráfico Barritas'!$C$3:$C$16</c:f>
              <c:numCache>
                <c:formatCode>#,##0</c:formatCode>
                <c:ptCount val="14"/>
                <c:pt idx="0">
                  <c:v>5538</c:v>
                </c:pt>
                <c:pt idx="1">
                  <c:v>8400</c:v>
                </c:pt>
                <c:pt idx="2">
                  <c:v>10061</c:v>
                </c:pt>
                <c:pt idx="3">
                  <c:v>11723</c:v>
                </c:pt>
                <c:pt idx="4">
                  <c:v>7200</c:v>
                </c:pt>
                <c:pt idx="5">
                  <c:v>8861</c:v>
                </c:pt>
                <c:pt idx="6">
                  <c:v>10523</c:v>
                </c:pt>
                <c:pt idx="7">
                  <c:v>12184</c:v>
                </c:pt>
                <c:pt idx="8">
                  <c:v>8861</c:v>
                </c:pt>
                <c:pt idx="9">
                  <c:v>10523</c:v>
                </c:pt>
                <c:pt idx="10">
                  <c:v>12184</c:v>
                </c:pt>
                <c:pt idx="11">
                  <c:v>10523</c:v>
                </c:pt>
                <c:pt idx="12">
                  <c:v>12184</c:v>
                </c:pt>
                <c:pt idx="13">
                  <c:v>12184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75-4B86-8D1C-2ADA25D86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33248"/>
        <c:axId val="122934784"/>
      </c:lineChart>
      <c:catAx>
        <c:axId val="1229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2934784"/>
        <c:crosses val="autoZero"/>
        <c:auto val="1"/>
        <c:lblAlgn val="ctr"/>
        <c:lblOffset val="100"/>
        <c:noMultiLvlLbl val="0"/>
      </c:catAx>
      <c:valAx>
        <c:axId val="1229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293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6332"/>
          </a:xfrm>
          <a:prstGeom prst="rect">
            <a:avLst/>
          </a:prstGeom>
        </p:spPr>
        <p:txBody>
          <a:bodyPr vert="horz" lIns="91022" tIns="45511" rIns="91022" bIns="4551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6332"/>
          </a:xfrm>
          <a:prstGeom prst="rect">
            <a:avLst/>
          </a:prstGeom>
        </p:spPr>
        <p:txBody>
          <a:bodyPr vert="horz" lIns="91022" tIns="45511" rIns="91022" bIns="45511" rtlCol="0"/>
          <a:lstStyle>
            <a:lvl1pPr algn="r">
              <a:defRPr sz="1200"/>
            </a:lvl1pPr>
          </a:lstStyle>
          <a:p>
            <a:fld id="{93C39BE5-E63B-43EA-88D4-57160E790C32}" type="datetimeFigureOut">
              <a:rPr lang="es-ES" smtClean="0"/>
              <a:t>01/06/2020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2" tIns="45511" rIns="91022" bIns="45511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22" tIns="45511" rIns="91022" bIns="455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8"/>
            <a:ext cx="2945659" cy="496332"/>
          </a:xfrm>
          <a:prstGeom prst="rect">
            <a:avLst/>
          </a:prstGeom>
        </p:spPr>
        <p:txBody>
          <a:bodyPr vert="horz" lIns="91022" tIns="45511" rIns="91022" bIns="4551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8"/>
            <a:ext cx="2945659" cy="496332"/>
          </a:xfrm>
          <a:prstGeom prst="rect">
            <a:avLst/>
          </a:prstGeom>
        </p:spPr>
        <p:txBody>
          <a:bodyPr vert="horz" lIns="91022" tIns="45511" rIns="91022" bIns="45511" rtlCol="0" anchor="b"/>
          <a:lstStyle>
            <a:lvl1pPr algn="r">
              <a:defRPr sz="1200"/>
            </a:lvl1pPr>
          </a:lstStyle>
          <a:p>
            <a:fld id="{6BA87CBE-B97F-459E-AB88-EE40B3DDE9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352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0139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06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429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686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97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0840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23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691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669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358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94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2748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042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2201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981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322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996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9248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661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6478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6465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249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450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030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667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7896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107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4862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5010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6281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187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120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756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810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666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8152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87CBE-B97F-459E-AB88-EE40B3DDE91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45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A7F4-D0B9-4672-8588-5FF9709C6525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713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20F-3BA5-4525-B5FF-89858D6475F1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266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14E6-4AAB-4855-984E-61E043A809E2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849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A7F4-D0B9-4672-8588-5FF9709C6525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844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4D3-1821-4946-B9CA-086C97A94425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9765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F621-7B77-488D-8C2B-105879D3553D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598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CA24-EEB2-4AE4-816B-5F828AF811CA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933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871-55E3-47DA-90F0-7738BDB44215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2668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208-4293-4A7E-B794-033C01560718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0162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1F57-3201-4817-9C8F-9B4A87C24DF6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63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5CF-4C97-4540-8E46-1E489AFB989D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082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A4D3-1821-4946-B9CA-086C97A94425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0788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DF8-722B-4476-B897-725EBD53A4C4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8246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20F-3BA5-4525-B5FF-89858D6475F1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6818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14E6-4AAB-4855-984E-61E043A809E2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488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F621-7B77-488D-8C2B-105879D3553D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2539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CA24-EEB2-4AE4-816B-5F828AF811CA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156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871-55E3-47DA-90F0-7738BDB44215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047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208-4293-4A7E-B794-033C01560718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22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1F57-3201-4817-9C8F-9B4A87C24DF6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680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5CF-4C97-4540-8E46-1E489AFB989D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237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DF8-722B-4476-B897-725EBD53A4C4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800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CB56-AA8B-4A5C-8F63-73BA5BCF80AF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1681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CB56-AA8B-4A5C-8F63-73BA5BCF80AF}" type="datetime1">
              <a:rPr lang="es-ES_tradnl" smtClean="0"/>
              <a:t>01/06/2020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C975-1246-C541-88D5-08D8959A820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70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chart" Target="../charts/chart3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seg-social.es/" TargetMode="External"/><Relationship Id="rId4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D16B60CE-358B-4B36-84A3-80D2D6568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18" y="5120326"/>
            <a:ext cx="3759867" cy="92229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9B52531F-A2A6-485E-9362-E618C2849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86" y="-901484"/>
            <a:ext cx="11570228" cy="81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707023" y="-33642"/>
            <a:ext cx="104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situará en línea con los países de nuestro entorno, tanto en gasto como % del PIB…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10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9461696A-35CB-4BE5-8145-8E1BCE15A9A2}"/>
              </a:ext>
            </a:extLst>
          </p:cNvPr>
          <p:cNvSpPr txBox="1"/>
          <p:nvPr/>
        </p:nvSpPr>
        <p:spPr>
          <a:xfrm>
            <a:off x="1754378" y="6413701"/>
            <a:ext cx="9932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Fuente: elaboración propia a partir de datos de las Consejerías de Trabajo, Migraciones y Seguridad Social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xmlns="" id="{C57C4364-9DA3-47CF-A213-4D4F93B0D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985071"/>
              </p:ext>
            </p:extLst>
          </p:nvPr>
        </p:nvGraphicFramePr>
        <p:xfrm>
          <a:off x="1679957" y="1224365"/>
          <a:ext cx="10081118" cy="509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xmlns="" id="{2DEF7D2F-A256-40C7-BCCA-264F64BAD31A}"/>
              </a:ext>
            </a:extLst>
          </p:cNvPr>
          <p:cNvSpPr/>
          <p:nvPr/>
        </p:nvSpPr>
        <p:spPr>
          <a:xfrm rot="767244" flipH="1">
            <a:off x="6879604" y="2637823"/>
            <a:ext cx="4179497" cy="8679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77359449-A557-46C3-B42F-DCE4B1507F13}"/>
              </a:ext>
            </a:extLst>
          </p:cNvPr>
          <p:cNvCxnSpPr/>
          <p:nvPr/>
        </p:nvCxnSpPr>
        <p:spPr>
          <a:xfrm>
            <a:off x="2554014" y="3476566"/>
            <a:ext cx="902838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B081F70-C77F-46FF-BE56-27E093D8CC2E}"/>
              </a:ext>
            </a:extLst>
          </p:cNvPr>
          <p:cNvSpPr txBox="1"/>
          <p:nvPr/>
        </p:nvSpPr>
        <p:spPr>
          <a:xfrm>
            <a:off x="10889016" y="2782669"/>
            <a:ext cx="123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Promedio0,4%</a:t>
            </a:r>
          </a:p>
        </p:txBody>
      </p:sp>
      <p:pic>
        <p:nvPicPr>
          <p:cNvPr id="25" name="16 Imagen">
            <a:extLst>
              <a:ext uri="{FF2B5EF4-FFF2-40B4-BE49-F238E27FC236}">
                <a16:creationId xmlns:a16="http://schemas.microsoft.com/office/drawing/2014/main" xmlns="" id="{DA677182-95C5-4C3C-8146-F142A2F17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2E10D3C5-5401-4C4E-8BA0-2C56F2D01D16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759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93489" y="-27728"/>
            <a:ext cx="104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IMV sacará de la pobreza extrema y muy alta a 1,6 millones de personas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11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E58B8F5-C8EF-4F7B-AD36-F644F1DEE2E5}"/>
              </a:ext>
            </a:extLst>
          </p:cNvPr>
          <p:cNvSpPr txBox="1"/>
          <p:nvPr/>
        </p:nvSpPr>
        <p:spPr>
          <a:xfrm>
            <a:off x="1837509" y="6265993"/>
            <a:ext cx="919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Nota: la renta se mide ajustando los hogares por tamaño y composición</a:t>
            </a:r>
          </a:p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elaboración propia a partir datos AEAT y ECV 2018</a:t>
            </a:r>
          </a:p>
        </p:txBody>
      </p:sp>
      <p:pic>
        <p:nvPicPr>
          <p:cNvPr id="21" name="image8.png" descr="image8.png">
            <a:extLst>
              <a:ext uri="{FF2B5EF4-FFF2-40B4-BE49-F238E27FC236}">
                <a16:creationId xmlns:a16="http://schemas.microsoft.com/office/drawing/2014/main" xmlns="" id="{956DB309-C952-43AA-8D92-9705A9F36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299" y="593667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16 Imagen">
            <a:extLst>
              <a:ext uri="{FF2B5EF4-FFF2-40B4-BE49-F238E27FC236}">
                <a16:creationId xmlns:a16="http://schemas.microsoft.com/office/drawing/2014/main" xmlns="" id="{13A7250D-93FA-4CC4-BC2C-A0ABB69DF9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F52A0096-78B5-4878-A19F-CEEC93EA99BF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xmlns="" id="{F1AF8103-3E20-4B6E-BC4C-CEC37A5D6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087535"/>
              </p:ext>
            </p:extLst>
          </p:nvPr>
        </p:nvGraphicFramePr>
        <p:xfrm>
          <a:off x="1828800" y="971710"/>
          <a:ext cx="9753600" cy="451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2F89B103-7F1E-41EB-A934-C25E1E137070}"/>
              </a:ext>
            </a:extLst>
          </p:cNvPr>
          <p:cNvSpPr txBox="1"/>
          <p:nvPr/>
        </p:nvSpPr>
        <p:spPr>
          <a:xfrm>
            <a:off x="4360613" y="3429000"/>
            <a:ext cx="1564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-1.050.000 personas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5B5B3B4F-9DC5-4E04-9FEA-E31E2AF3B57F}"/>
              </a:ext>
            </a:extLst>
          </p:cNvPr>
          <p:cNvSpPr txBox="1"/>
          <p:nvPr/>
        </p:nvSpPr>
        <p:spPr>
          <a:xfrm>
            <a:off x="8627814" y="2925163"/>
            <a:ext cx="1564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-550.000 personas</a:t>
            </a:r>
          </a:p>
        </p:txBody>
      </p:sp>
      <p:sp>
        <p:nvSpPr>
          <p:cNvPr id="25" name="2 CuadroTexto">
            <a:extLst>
              <a:ext uri="{FF2B5EF4-FFF2-40B4-BE49-F238E27FC236}">
                <a16:creationId xmlns:a16="http://schemas.microsoft.com/office/drawing/2014/main" xmlns="" id="{D11AD7FE-CD7E-4FF4-A213-5F962A838FF0}"/>
              </a:ext>
            </a:extLst>
          </p:cNvPr>
          <p:cNvSpPr txBox="1"/>
          <p:nvPr/>
        </p:nvSpPr>
        <p:spPr>
          <a:xfrm>
            <a:off x="2017644" y="5275262"/>
            <a:ext cx="100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700.000 beneficiarios restante,125.000 salen de la pobreza alta y moderada. El resto ven mejorados sensiblemente sus ingresos, con incrementos de alrededor del 10%.</a:t>
            </a:r>
          </a:p>
        </p:txBody>
      </p:sp>
    </p:spTree>
    <p:extLst>
      <p:ext uri="{BB962C8B-B14F-4D97-AF65-F5344CB8AC3E}">
        <p14:creationId xmlns:p14="http://schemas.microsoft.com/office/powerpoint/2010/main" val="240861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93489" y="-35832"/>
            <a:ext cx="104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Lograremos erradicar la mayor parte de la pobreza extrema, particularmente en los hogares con hijos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565" y="6480983"/>
            <a:ext cx="2844800" cy="365125"/>
          </a:xfrm>
        </p:spPr>
        <p:txBody>
          <a:bodyPr/>
          <a:lstStyle/>
          <a:p>
            <a:fld id="{3FE4C975-1246-C541-88D5-08D8959A8202}" type="slidenum">
              <a:rPr lang="es-ES_tradnl" smtClean="0"/>
              <a:t>12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2CDF1A4E-6DD1-4BFD-B88A-BF4150648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96276"/>
              </p:ext>
            </p:extLst>
          </p:nvPr>
        </p:nvGraphicFramePr>
        <p:xfrm>
          <a:off x="1649982" y="877644"/>
          <a:ext cx="9932418" cy="570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image8.png" descr="image8.png">
            <a:extLst>
              <a:ext uri="{FF2B5EF4-FFF2-40B4-BE49-F238E27FC236}">
                <a16:creationId xmlns:a16="http://schemas.microsoft.com/office/drawing/2014/main" xmlns="" id="{55411AD6-9A7B-40DB-809A-3900C9844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112" y="5625912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16 Imagen">
            <a:extLst>
              <a:ext uri="{FF2B5EF4-FFF2-40B4-BE49-F238E27FC236}">
                <a16:creationId xmlns:a16="http://schemas.microsoft.com/office/drawing/2014/main" xmlns="" id="{93BEB325-89AD-49AE-A8E1-69E01D6D5E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01D1E73-96CA-4CA2-9F39-CF24187FA113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245082F-436B-41C7-9768-B72361EADE45}"/>
              </a:ext>
            </a:extLst>
          </p:cNvPr>
          <p:cNvSpPr/>
          <p:nvPr/>
        </p:nvSpPr>
        <p:spPr>
          <a:xfrm>
            <a:off x="2033052" y="6461058"/>
            <a:ext cx="502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elaboración propia a partir datos AEAT y ECV 2018</a:t>
            </a:r>
          </a:p>
        </p:txBody>
      </p:sp>
    </p:spTree>
    <p:extLst>
      <p:ext uri="{BB962C8B-B14F-4D97-AF65-F5344CB8AC3E}">
        <p14:creationId xmlns:p14="http://schemas.microsoft.com/office/powerpoint/2010/main" val="273631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18468" y="-40022"/>
            <a:ext cx="1070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no sólo vamos a reducir la pobreza, también potenciaremos la inclusión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13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19" name="image8.png" descr="image8.png">
            <a:extLst>
              <a:ext uri="{FF2B5EF4-FFF2-40B4-BE49-F238E27FC236}">
                <a16:creationId xmlns:a16="http://schemas.microsoft.com/office/drawing/2014/main" xmlns="" id="{D39B9EEA-E647-40A1-A550-04D1B5222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16 Imagen">
            <a:extLst>
              <a:ext uri="{FF2B5EF4-FFF2-40B4-BE49-F238E27FC236}">
                <a16:creationId xmlns:a16="http://schemas.microsoft.com/office/drawing/2014/main" xmlns="" id="{04E73CF0-ABF5-450A-81DC-AE28CD05CD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CD441A24-788F-4EDA-99DF-320D3114BB19}"/>
              </a:ext>
            </a:extLst>
          </p:cNvPr>
          <p:cNvSpPr/>
          <p:nvPr/>
        </p:nvSpPr>
        <p:spPr>
          <a:xfrm>
            <a:off x="1785626" y="4574132"/>
            <a:ext cx="10160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Incentivos a la contratación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para beneficiarios de la prestación </a:t>
            </a: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(Art 27.2)</a:t>
            </a: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Creación de un sello social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para empresas que ofrezcan formación y empleo a beneficiarios del IMV </a:t>
            </a: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(disposición adicional séptima) </a:t>
            </a:r>
            <a:endParaRPr lang="es-ES" sz="24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81EBF342-7B4A-48CB-82EF-690237741A4E}"/>
              </a:ext>
            </a:extLst>
          </p:cNvPr>
          <p:cNvSpPr/>
          <p:nvPr/>
        </p:nvSpPr>
        <p:spPr>
          <a:xfrm>
            <a:off x="1618468" y="800001"/>
            <a:ext cx="10160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55"/>
            <a:r>
              <a:rPr lang="es-ES" sz="2800" b="1" dirty="0">
                <a:solidFill>
                  <a:schemeClr val="tx2"/>
                </a:solidFill>
                <a:sym typeface="Wingdings" panose="05000000000000000000" pitchFamily="2" charset="2"/>
              </a:rPr>
              <a:t>Además de la prestación monetaria, se fomentan: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F4E04D81-D4D1-4E67-B5E1-71EC89E21DAA}"/>
              </a:ext>
            </a:extLst>
          </p:cNvPr>
          <p:cNvSpPr/>
          <p:nvPr/>
        </p:nvSpPr>
        <p:spPr>
          <a:xfrm>
            <a:off x="1785626" y="1494816"/>
            <a:ext cx="101607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1219170">
              <a:buAutoNum type="alphaLcPeriod"/>
            </a:pPr>
            <a:r>
              <a:rPr lang="es-ES" sz="2400" b="1" kern="0" dirty="0">
                <a:solidFill>
                  <a:schemeClr val="tx2"/>
                </a:solidFill>
              </a:rPr>
              <a:t>Estrategias de inclusión</a:t>
            </a:r>
          </a:p>
          <a:p>
            <a:pPr marL="457200" indent="-457200" defTabSz="1219170">
              <a:buAutoNum type="alphaLcPeriod"/>
            </a:pPr>
            <a:endParaRPr lang="es-ES" sz="2400" b="1" kern="0" dirty="0">
              <a:solidFill>
                <a:schemeClr val="tx2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6BB424AC-A5DD-4C9F-8C94-5E4A24C51245}"/>
              </a:ext>
            </a:extLst>
          </p:cNvPr>
          <p:cNvSpPr/>
          <p:nvPr/>
        </p:nvSpPr>
        <p:spPr>
          <a:xfrm>
            <a:off x="1785626" y="2459357"/>
            <a:ext cx="10160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Apoyo social y laboral por parte de CCAA y ayuntamientos (Art. 27.1)</a:t>
            </a: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Objetivo aprovechar su proximidad a los ciudadanos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633459EC-9DAE-4FDB-9F80-6DB5A988C3F0}"/>
              </a:ext>
            </a:extLst>
          </p:cNvPr>
          <p:cNvSpPr/>
          <p:nvPr/>
        </p:nvSpPr>
        <p:spPr>
          <a:xfrm>
            <a:off x="1785624" y="3610602"/>
            <a:ext cx="101607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s-ES" sz="2400" b="1" kern="0" dirty="0">
                <a:solidFill>
                  <a:schemeClr val="tx2"/>
                </a:solidFill>
              </a:rPr>
              <a:t>b. Que los beneficiarios sean el foco de un conjunto amplio de políticas públicas e iniciativas privadas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9A4E9072-72E2-4C46-9FD2-F2D8560E8B07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856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14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19" name="image8.png" descr="image8.png">
            <a:extLst>
              <a:ext uri="{FF2B5EF4-FFF2-40B4-BE49-F238E27FC236}">
                <a16:creationId xmlns:a16="http://schemas.microsoft.com/office/drawing/2014/main" xmlns="" id="{D39B9EEA-E647-40A1-A550-04D1B5222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16 Imagen">
            <a:extLst>
              <a:ext uri="{FF2B5EF4-FFF2-40B4-BE49-F238E27FC236}">
                <a16:creationId xmlns:a16="http://schemas.microsoft.com/office/drawing/2014/main" xmlns="" id="{04E73CF0-ABF5-450A-81DC-AE28CD05CD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35" name="2 CuadroTexto">
            <a:extLst>
              <a:ext uri="{FF2B5EF4-FFF2-40B4-BE49-F238E27FC236}">
                <a16:creationId xmlns:a16="http://schemas.microsoft.com/office/drawing/2014/main" xmlns="" id="{DFC55475-23B8-46C2-8427-2D672BF60508}"/>
              </a:ext>
            </a:extLst>
          </p:cNvPr>
          <p:cNvSpPr txBox="1"/>
          <p:nvPr/>
        </p:nvSpPr>
        <p:spPr>
          <a:xfrm>
            <a:off x="1679956" y="159152"/>
            <a:ext cx="1070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 la inclusión laboral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F5779B50-44EF-4841-AD77-50F9A0D2FCD4}"/>
              </a:ext>
            </a:extLst>
          </p:cNvPr>
          <p:cNvSpPr/>
          <p:nvPr/>
        </p:nvSpPr>
        <p:spPr>
          <a:xfrm>
            <a:off x="1618468" y="1694839"/>
            <a:ext cx="101607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355">
              <a:buFont typeface="Wingdings" panose="05000000000000000000" pitchFamily="2" charset="2"/>
              <a:buChar char="§"/>
            </a:pPr>
            <a:r>
              <a:rPr lang="es-ES" sz="2400" b="1" i="1" dirty="0">
                <a:solidFill>
                  <a:schemeClr val="tx2"/>
                </a:solidFill>
                <a:sym typeface="Wingdings" panose="05000000000000000000" pitchFamily="2" charset="2"/>
              </a:rPr>
              <a:t>Hogares que no trabajan</a:t>
            </a: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Se deberán inscribir como demandantes de empleo (Art.7 y 32)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Cuando encuentren trabajo, parte de su salario estará exento transitoriamente en el cálculo de la prestación (Art.8.4)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r>
              <a:rPr lang="es-ES" sz="2400" b="1" i="1" dirty="0">
                <a:solidFill>
                  <a:schemeClr val="tx2"/>
                </a:solidFill>
                <a:sym typeface="Wingdings" panose="05000000000000000000" pitchFamily="2" charset="2"/>
              </a:rPr>
              <a:t>Hogares que trabajan</a:t>
            </a: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</a:rPr>
              <a:t>Objetivo que aumenten el número de horas trabajadas y pasen a empleos mejor remunerados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</a:rPr>
              <a:t>Por cada euro de salario adicional que gane un beneficiario, su IMV se reducirá en una cantidad inferior (Art 8.4)</a:t>
            </a: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565E7A95-37C0-4EEF-BB91-2E329087C845}"/>
              </a:ext>
            </a:extLst>
          </p:cNvPr>
          <p:cNvSpPr/>
          <p:nvPr/>
        </p:nvSpPr>
        <p:spPr>
          <a:xfrm>
            <a:off x="1679956" y="889365"/>
            <a:ext cx="101607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s-ES" sz="2400" b="1" kern="0" dirty="0">
                <a:solidFill>
                  <a:schemeClr val="tx2"/>
                </a:solidFill>
              </a:rPr>
              <a:t>c. Fomentar la participación en el mercado laboral</a:t>
            </a:r>
          </a:p>
          <a:p>
            <a:pPr marL="457200" indent="-457200" defTabSz="1219170">
              <a:buAutoNum type="alphaLcPeriod"/>
            </a:pPr>
            <a:endParaRPr lang="es-ES" sz="2400" b="1" kern="0" dirty="0">
              <a:solidFill>
                <a:schemeClr val="tx2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5946A6DB-E399-470B-8363-195878E8BB39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561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79956" y="111809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¿Cómo lo haremos? Elementos centrales de la norma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15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38" name="16 Imagen">
            <a:extLst>
              <a:ext uri="{FF2B5EF4-FFF2-40B4-BE49-F238E27FC236}">
                <a16:creationId xmlns:a16="http://schemas.microsoft.com/office/drawing/2014/main" xmlns="" id="{8F4C66B8-EBF3-4306-835A-AD44E2BC6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2FE9F5BC-B097-496C-80D3-D88B8C6199E6}"/>
              </a:ext>
            </a:extLst>
          </p:cNvPr>
          <p:cNvSpPr txBox="1"/>
          <p:nvPr/>
        </p:nvSpPr>
        <p:spPr>
          <a:xfrm>
            <a:off x="-36587" y="945040"/>
            <a:ext cx="1818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xmlns="" id="{F1444979-62C0-499F-8C06-4E456729348B}"/>
              </a:ext>
            </a:extLst>
          </p:cNvPr>
          <p:cNvSpPr/>
          <p:nvPr/>
        </p:nvSpPr>
        <p:spPr>
          <a:xfrm>
            <a:off x="8510253" y="1170127"/>
            <a:ext cx="3530650" cy="23247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2"/>
                </a:solidFill>
              </a:rPr>
              <a:t>A. Redistribución de la renta y erradicación de la pobreza extrema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xmlns="" id="{6CF56747-279A-4048-AD51-054AE33EBA75}"/>
              </a:ext>
            </a:extLst>
          </p:cNvPr>
          <p:cNvSpPr/>
          <p:nvPr/>
        </p:nvSpPr>
        <p:spPr>
          <a:xfrm>
            <a:off x="8566109" y="3991430"/>
            <a:ext cx="3530650" cy="23247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</a:rPr>
              <a:t>B. Inclusión social y participación en el mercado de trabajo</a:t>
            </a:r>
          </a:p>
        </p:txBody>
      </p:sp>
      <p:sp>
        <p:nvSpPr>
          <p:cNvPr id="46" name="Flecha a la derecha con bandas 10">
            <a:extLst>
              <a:ext uri="{FF2B5EF4-FFF2-40B4-BE49-F238E27FC236}">
                <a16:creationId xmlns:a16="http://schemas.microsoft.com/office/drawing/2014/main" xmlns="" id="{D192A453-DBBC-4797-AF39-3C3D1274527D}"/>
              </a:ext>
            </a:extLst>
          </p:cNvPr>
          <p:cNvSpPr/>
          <p:nvPr/>
        </p:nvSpPr>
        <p:spPr>
          <a:xfrm>
            <a:off x="7616822" y="3348761"/>
            <a:ext cx="949288" cy="784877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xmlns="" id="{F340CB4F-7EF9-4428-8FDD-B181F67C6515}"/>
              </a:ext>
            </a:extLst>
          </p:cNvPr>
          <p:cNvSpPr/>
          <p:nvPr/>
        </p:nvSpPr>
        <p:spPr>
          <a:xfrm>
            <a:off x="1700206" y="3293155"/>
            <a:ext cx="5710796" cy="62829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iii</a:t>
            </a:r>
            <a:r>
              <a:rPr lang="es-ES" b="1" dirty="0">
                <a:solidFill>
                  <a:schemeClr val="bg1"/>
                </a:solidFill>
              </a:rPr>
              <a:t>) Cooperación entre niveles de la administración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y  sector privado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xmlns="" id="{0A2A9EE1-FC3D-41AF-9C30-5FFF85FA4651}"/>
              </a:ext>
            </a:extLst>
          </p:cNvPr>
          <p:cNvSpPr/>
          <p:nvPr/>
        </p:nvSpPr>
        <p:spPr>
          <a:xfrm>
            <a:off x="1732723" y="5316860"/>
            <a:ext cx="5710796" cy="62829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(v) Evaluación exhaustiva </a:t>
            </a:r>
            <a:r>
              <a:rPr lang="es-ES" b="1" dirty="0" err="1">
                <a:solidFill>
                  <a:schemeClr val="bg1"/>
                </a:solidFill>
              </a:rPr>
              <a:t>ex-ante</a:t>
            </a:r>
            <a:r>
              <a:rPr lang="es-ES" b="1" dirty="0">
                <a:solidFill>
                  <a:schemeClr val="bg1"/>
                </a:solidFill>
              </a:rPr>
              <a:t> y </a:t>
            </a:r>
            <a:r>
              <a:rPr lang="es-ES" b="1" dirty="0" err="1">
                <a:solidFill>
                  <a:schemeClr val="bg1"/>
                </a:solidFill>
              </a:rPr>
              <a:t>ex-post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xmlns="" id="{137F564A-ACEC-46FD-A605-72371F80FD3F}"/>
              </a:ext>
            </a:extLst>
          </p:cNvPr>
          <p:cNvSpPr/>
          <p:nvPr/>
        </p:nvSpPr>
        <p:spPr>
          <a:xfrm>
            <a:off x="1716464" y="4292530"/>
            <a:ext cx="5710796" cy="6282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iv</a:t>
            </a:r>
            <a:r>
              <a:rPr lang="es-ES" b="1" dirty="0">
                <a:solidFill>
                  <a:schemeClr val="bg1"/>
                </a:solidFill>
              </a:rPr>
              <a:t>) Fomento de la formalidad-regularidad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xmlns="" id="{CFC2A2D9-749A-4759-BB8D-AF4B700C447F}"/>
              </a:ext>
            </a:extLst>
          </p:cNvPr>
          <p:cNvSpPr/>
          <p:nvPr/>
        </p:nvSpPr>
        <p:spPr>
          <a:xfrm>
            <a:off x="1716464" y="1316120"/>
            <a:ext cx="5710796" cy="62829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AutoNum type="romanLcParenBoth"/>
            </a:pPr>
            <a:r>
              <a:rPr lang="es-ES" b="1" dirty="0">
                <a:solidFill>
                  <a:schemeClr val="bg1"/>
                </a:solidFill>
              </a:rPr>
              <a:t>Diferenciación por hogares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y focalización en los más vulnerables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xmlns="" id="{5BE30AA8-2FAA-4F00-8B08-87A0F42BA2A6}"/>
              </a:ext>
            </a:extLst>
          </p:cNvPr>
          <p:cNvSpPr/>
          <p:nvPr/>
        </p:nvSpPr>
        <p:spPr>
          <a:xfrm>
            <a:off x="1732723" y="2308258"/>
            <a:ext cx="5678279" cy="6282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dirty="0" err="1">
                <a:solidFill>
                  <a:schemeClr val="bg1"/>
                </a:solidFill>
              </a:rPr>
              <a:t>ii</a:t>
            </a:r>
            <a:r>
              <a:rPr lang="es-ES" b="1" dirty="0">
                <a:solidFill>
                  <a:schemeClr val="bg1"/>
                </a:solidFill>
              </a:rPr>
              <a:t>) Redistribución no solo basada en renta,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sino también en patrimonio</a:t>
            </a:r>
            <a:endParaRPr lang="es-E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8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7" name="2 CuadroTexto"/>
          <p:cNvSpPr txBox="1"/>
          <p:nvPr/>
        </p:nvSpPr>
        <p:spPr>
          <a:xfrm>
            <a:off x="1679956" y="135821"/>
            <a:ext cx="107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Los beneficiarios se encuentran el 17% más pobre de la población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EB817A5-A7DD-4FD5-9A80-725C06BD621C}"/>
              </a:ext>
            </a:extLst>
          </p:cNvPr>
          <p:cNvSpPr txBox="1"/>
          <p:nvPr/>
        </p:nvSpPr>
        <p:spPr>
          <a:xfrm>
            <a:off x="1679955" y="819574"/>
            <a:ext cx="10512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257168" indent="-257168" algn="just" defTabSz="914355">
              <a:buFont typeface="Wingdings" panose="05000000000000000000" pitchFamily="2" charset="2"/>
              <a:buChar char="§"/>
              <a:defRPr sz="2800" b="1">
                <a:solidFill>
                  <a:schemeClr val="tx2"/>
                </a:solidFill>
              </a:defRPr>
            </a:lvl1pPr>
            <a:lvl2pPr marL="800100" lvl="1" indent="-342900" algn="just" defTabSz="914355">
              <a:buFont typeface="Wingdings" panose="05000000000000000000" pitchFamily="2" charset="2"/>
              <a:buChar char="Ø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marL="0" indent="0">
              <a:buNone/>
            </a:pPr>
            <a:r>
              <a:rPr lang="es-ES" sz="2400" dirty="0"/>
              <a:t>Aprox. 850.000 hogares beneficiarios, la mitad de ellos disponen de menos de 310 euros al mes </a:t>
            </a:r>
            <a:r>
              <a:rPr lang="es-ES" sz="2400" b="0" dirty="0"/>
              <a:t>(por unidad de consumo)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17B7089-DADE-4E16-A88C-625097003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733" y="2181998"/>
            <a:ext cx="7365912" cy="4398679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B4028B27-DF9A-433F-825E-024CC4279EEC}"/>
              </a:ext>
            </a:extLst>
          </p:cNvPr>
          <p:cNvCxnSpPr>
            <a:cxnSpLocks/>
          </p:cNvCxnSpPr>
          <p:nvPr/>
        </p:nvCxnSpPr>
        <p:spPr>
          <a:xfrm>
            <a:off x="4184422" y="2207056"/>
            <a:ext cx="0" cy="38467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E48C523-7CFE-477F-A8E4-3F86676A571F}"/>
              </a:ext>
            </a:extLst>
          </p:cNvPr>
          <p:cNvSpPr txBox="1"/>
          <p:nvPr/>
        </p:nvSpPr>
        <p:spPr>
          <a:xfrm>
            <a:off x="3468734" y="1562141"/>
            <a:ext cx="20415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Ingreso mediano beneficiarios: 310€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DE445E75-682B-460F-842C-FE528CDA1EC1}"/>
              </a:ext>
            </a:extLst>
          </p:cNvPr>
          <p:cNvCxnSpPr>
            <a:cxnSpLocks/>
          </p:cNvCxnSpPr>
          <p:nvPr/>
        </p:nvCxnSpPr>
        <p:spPr>
          <a:xfrm>
            <a:off x="5418428" y="2101829"/>
            <a:ext cx="0" cy="38467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858BA03D-D194-4B19-801D-9ED94B638551}"/>
              </a:ext>
            </a:extLst>
          </p:cNvPr>
          <p:cNvSpPr txBox="1"/>
          <p:nvPr/>
        </p:nvSpPr>
        <p:spPr>
          <a:xfrm>
            <a:off x="5510250" y="1560725"/>
            <a:ext cx="53243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tx2"/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Ingreso mediano nacional: 1.230€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AEBB6D0-6E25-4EAF-96BF-8A47DB6E8FED}"/>
              </a:ext>
            </a:extLst>
          </p:cNvPr>
          <p:cNvSpPr txBox="1"/>
          <p:nvPr/>
        </p:nvSpPr>
        <p:spPr>
          <a:xfrm>
            <a:off x="7326513" y="4050132"/>
            <a:ext cx="225063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Beneficiarios IMV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E522AF52-B84C-49FC-A8BB-667E023EF20C}"/>
              </a:ext>
            </a:extLst>
          </p:cNvPr>
          <p:cNvCxnSpPr/>
          <p:nvPr/>
        </p:nvCxnSpPr>
        <p:spPr>
          <a:xfrm flipH="1">
            <a:off x="4806543" y="4373298"/>
            <a:ext cx="2251579" cy="44801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16 Imagen">
            <a:extLst>
              <a:ext uri="{FF2B5EF4-FFF2-40B4-BE49-F238E27FC236}">
                <a16:creationId xmlns:a16="http://schemas.microsoft.com/office/drawing/2014/main" xmlns="" id="{85643CC2-98D5-4F0B-B589-05D715EDB8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E4A0A698-DB71-48BF-BC8D-CDCFA4E2477D}"/>
              </a:ext>
            </a:extLst>
          </p:cNvPr>
          <p:cNvSpPr txBox="1"/>
          <p:nvPr/>
        </p:nvSpPr>
        <p:spPr>
          <a:xfrm>
            <a:off x="3468733" y="6461807"/>
            <a:ext cx="5415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Encuesta Condiciones de Vida, 2018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A5FDFF9-8228-4EA8-B2C9-5E61D2D546E3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937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17</a:t>
            </a:fld>
            <a:endParaRPr lang="es-ES_tradnl" dirty="0"/>
          </a:p>
        </p:txBody>
      </p:sp>
      <p:pic>
        <p:nvPicPr>
          <p:cNvPr id="20" name="image8.png" descr="image8.png">
            <a:extLst>
              <a:ext uri="{FF2B5EF4-FFF2-40B4-BE49-F238E27FC236}">
                <a16:creationId xmlns:a16="http://schemas.microsoft.com/office/drawing/2014/main" xmlns="" id="{0B87489F-AEFE-46C9-BE13-66C051C38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14" y="593667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16 Imagen">
            <a:extLst>
              <a:ext uri="{FF2B5EF4-FFF2-40B4-BE49-F238E27FC236}">
                <a16:creationId xmlns:a16="http://schemas.microsoft.com/office/drawing/2014/main" xmlns="" id="{A17B8032-1839-4B4F-876A-D14A62FA8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2D40DAB-BBFF-4A43-A04E-1456A33E2953}"/>
              </a:ext>
            </a:extLst>
          </p:cNvPr>
          <p:cNvSpPr/>
          <p:nvPr/>
        </p:nvSpPr>
        <p:spPr>
          <a:xfrm>
            <a:off x="2088408" y="1029715"/>
            <a:ext cx="9579551" cy="62478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Renta Disponible = Ingresos – cotizaciones sociales de empleados y parados – Impuestos devengados</a:t>
            </a:r>
          </a:p>
          <a:p>
            <a:pPr algn="just"/>
            <a:endParaRPr lang="es-ES" sz="2400" b="1" dirty="0">
              <a:solidFill>
                <a:srgbClr val="002060"/>
              </a:solidFill>
            </a:endParaRPr>
          </a:p>
          <a:p>
            <a:pPr algn="just"/>
            <a:r>
              <a:rPr lang="es-ES" sz="2400" b="1" dirty="0">
                <a:solidFill>
                  <a:schemeClr val="tx2"/>
                </a:solidFill>
              </a:rPr>
              <a:t>Ingresos =</a:t>
            </a:r>
            <a:r>
              <a:rPr lang="es-ES" sz="2400" dirty="0">
                <a:solidFill>
                  <a:schemeClr val="tx2"/>
                </a:solidFill>
              </a:rPr>
              <a:t> rentas del trabajo + rentas del capital mobiliario + rentas por arrendamiento de inmuebles + rendimientos de actividades económicas + ganancias patrimoniales + deducciones familiares + otras rentas</a:t>
            </a:r>
          </a:p>
          <a:p>
            <a:pPr algn="just"/>
            <a:endParaRPr lang="es-ES" sz="24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Otras rentas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tx2"/>
                </a:solidFill>
                <a:sym typeface="Wingdings" pitchFamily="2" charset="2"/>
              </a:rPr>
              <a:t>Se incluyen algunas pensiones y prestaciones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itchFamily="2" charset="2"/>
              </a:rPr>
              <a:t>Se excluyen las Rentas Mínimas de las CCAA</a:t>
            </a:r>
            <a:r>
              <a:rPr lang="es-ES" sz="2400" dirty="0">
                <a:solidFill>
                  <a:schemeClr val="tx2"/>
                </a:solidFill>
                <a:sym typeface="Wingdings" pitchFamily="2" charset="2"/>
              </a:rPr>
              <a:t>, becas públicas, gratificaciones efectuadas por el Estado español, algunas ayudas públicas, indemnizaciones por despido, prestaciones por desempleo de pago único.</a:t>
            </a:r>
          </a:p>
          <a:p>
            <a:pPr algn="just"/>
            <a:endParaRPr lang="es-ES" sz="2400" b="1" dirty="0">
              <a:solidFill>
                <a:srgbClr val="002060"/>
              </a:solidFill>
              <a:sym typeface="Wingdings" pitchFamily="2" charset="2"/>
            </a:endParaRPr>
          </a:p>
          <a:p>
            <a:pPr algn="just"/>
            <a:endParaRPr lang="es-ES" sz="2400" b="1" dirty="0">
              <a:solidFill>
                <a:srgbClr val="002060"/>
              </a:solidFill>
              <a:sym typeface="Wingdings" pitchFamily="2" charset="2"/>
            </a:endParaRPr>
          </a:p>
          <a:p>
            <a:pPr algn="just"/>
            <a:endParaRPr lang="es-ES" sz="2400" b="1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xmlns="" id="{B51B5D61-6D9A-47DA-8DD4-F99DB871AB04}"/>
              </a:ext>
            </a:extLst>
          </p:cNvPr>
          <p:cNvSpPr txBox="1"/>
          <p:nvPr/>
        </p:nvSpPr>
        <p:spPr>
          <a:xfrm>
            <a:off x="1679956" y="169412"/>
            <a:ext cx="103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carácter general se tienen en cuenta las rentas del año anterior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0885AD6-60D8-4FE0-83E3-05CC734DA512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489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18</a:t>
            </a:fld>
            <a:endParaRPr lang="es-ES_tradnl" dirty="0"/>
          </a:p>
        </p:txBody>
      </p:sp>
      <p:pic>
        <p:nvPicPr>
          <p:cNvPr id="20" name="image8.png" descr="image8.png">
            <a:extLst>
              <a:ext uri="{FF2B5EF4-FFF2-40B4-BE49-F238E27FC236}">
                <a16:creationId xmlns:a16="http://schemas.microsoft.com/office/drawing/2014/main" xmlns="" id="{0B87489F-AEFE-46C9-BE13-66C051C38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30" y="5517000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16 Imagen">
            <a:extLst>
              <a:ext uri="{FF2B5EF4-FFF2-40B4-BE49-F238E27FC236}">
                <a16:creationId xmlns:a16="http://schemas.microsoft.com/office/drawing/2014/main" xmlns="" id="{A17B8032-1839-4B4F-876A-D14A62FA8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15" name="2 CuadroTexto">
            <a:extLst>
              <a:ext uri="{FF2B5EF4-FFF2-40B4-BE49-F238E27FC236}">
                <a16:creationId xmlns:a16="http://schemas.microsoft.com/office/drawing/2014/main" xmlns="" id="{B51B5D61-6D9A-47DA-8DD4-F99DB871AB04}"/>
              </a:ext>
            </a:extLst>
          </p:cNvPr>
          <p:cNvSpPr txBox="1"/>
          <p:nvPr/>
        </p:nvSpPr>
        <p:spPr>
          <a:xfrm>
            <a:off x="1679956" y="-35543"/>
            <a:ext cx="1036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obstante, en caso de crisis, pueden computar las rentas del año en curso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23A54DD-143C-4995-903C-E0E3E3EAEE53}"/>
              </a:ext>
            </a:extLst>
          </p:cNvPr>
          <p:cNvSpPr/>
          <p:nvPr/>
        </p:nvSpPr>
        <p:spPr>
          <a:xfrm>
            <a:off x="1679956" y="994657"/>
            <a:ext cx="10160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algn="just" defTabSz="914355"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chemeClr val="tx2"/>
                </a:solidFill>
              </a:rPr>
              <a:t>Para supuestos excepcionales de vulnerabilidad, podrán computar los ingresos y rentas del ejercicio en curso a los efectos de acceso a esta prestación (Art. 8.5)</a:t>
            </a:r>
          </a:p>
          <a:p>
            <a:pPr algn="just" defTabSz="914355"/>
            <a:endParaRPr lang="es-ES" sz="2800" b="1" dirty="0">
              <a:solidFill>
                <a:schemeClr val="tx2"/>
              </a:solidFill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chemeClr val="tx2"/>
                </a:solidFill>
              </a:rPr>
              <a:t>Para el año 2020, ya se reconoce esta posibilidad (</a:t>
            </a:r>
            <a:r>
              <a:rPr lang="es-ES" sz="2800" b="1" i="1" dirty="0">
                <a:solidFill>
                  <a:schemeClr val="tx2"/>
                </a:solidFill>
              </a:rPr>
              <a:t>Disposición transitoria tercera</a:t>
            </a:r>
            <a:r>
              <a:rPr lang="es-ES" sz="2800" b="1" dirty="0">
                <a:solidFill>
                  <a:schemeClr val="tx2"/>
                </a:solidFill>
              </a:rPr>
              <a:t>). Requisitos: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</a:pPr>
            <a:endParaRPr lang="es-ES" sz="2800" b="1" dirty="0">
              <a:solidFill>
                <a:schemeClr val="tx2"/>
              </a:solidFill>
            </a:endParaRPr>
          </a:p>
          <a:p>
            <a:pPr marL="971550" lvl="1" indent="-514350" algn="just" defTabSz="914355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tx2"/>
                </a:solidFill>
              </a:rPr>
              <a:t>No ser beneficiarios de prestaciones o subsidios de desempleo</a:t>
            </a:r>
          </a:p>
          <a:p>
            <a:pPr marL="971550" lvl="1" indent="-514350" algn="just" defTabSz="914355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tx2"/>
                </a:solidFill>
              </a:rPr>
              <a:t>Acceso simplificado considerando rentas del año en curso, aunque sujeto a límites más estrictos de patrimonio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</a:pPr>
            <a:endParaRPr lang="es-ES" sz="2800" b="1" dirty="0">
              <a:solidFill>
                <a:schemeClr val="tx2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0081D76-AC75-4EDC-B305-0CD37D052500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54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19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22" name="2 CuadroTexto">
            <a:extLst>
              <a:ext uri="{FF2B5EF4-FFF2-40B4-BE49-F238E27FC236}">
                <a16:creationId xmlns:a16="http://schemas.microsoft.com/office/drawing/2014/main" xmlns="" id="{2F04CDD5-8F78-4FE0-915C-71863ECEAABF}"/>
              </a:ext>
            </a:extLst>
          </p:cNvPr>
          <p:cNvSpPr txBox="1"/>
          <p:nvPr/>
        </p:nvSpPr>
        <p:spPr>
          <a:xfrm>
            <a:off x="1701786" y="-64153"/>
            <a:ext cx="1036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garantizable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diferenciada según el hogar, con un plus para hogares monoparentales</a:t>
            </a:r>
          </a:p>
        </p:txBody>
      </p:sp>
      <p:pic>
        <p:nvPicPr>
          <p:cNvPr id="19" name="image8.png" descr="image8.png">
            <a:extLst>
              <a:ext uri="{FF2B5EF4-FFF2-40B4-BE49-F238E27FC236}">
                <a16:creationId xmlns:a16="http://schemas.microsoft.com/office/drawing/2014/main" xmlns="" id="{4091A2FD-A191-45CF-B2CC-AD78069FF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30" y="5548710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16 Imagen">
            <a:extLst>
              <a:ext uri="{FF2B5EF4-FFF2-40B4-BE49-F238E27FC236}">
                <a16:creationId xmlns:a16="http://schemas.microsoft.com/office/drawing/2014/main" xmlns="" id="{BD307783-2013-447F-9F25-2547A53B92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xmlns="" id="{46EBCF40-2ACC-4A7F-B59B-51F479146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88427"/>
              </p:ext>
            </p:extLst>
          </p:nvPr>
        </p:nvGraphicFramePr>
        <p:xfrm>
          <a:off x="2899157" y="962060"/>
          <a:ext cx="5767765" cy="547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49">
                  <a:extLst>
                    <a:ext uri="{9D8B030D-6E8A-4147-A177-3AD203B41FA5}">
                      <a16:colId xmlns:a16="http://schemas.microsoft.com/office/drawing/2014/main" xmlns="" val="2328116357"/>
                    </a:ext>
                  </a:extLst>
                </a:gridCol>
                <a:gridCol w="1331878">
                  <a:extLst>
                    <a:ext uri="{9D8B030D-6E8A-4147-A177-3AD203B41FA5}">
                      <a16:colId xmlns:a16="http://schemas.microsoft.com/office/drawing/2014/main" xmlns="" val="1514219640"/>
                    </a:ext>
                  </a:extLst>
                </a:gridCol>
                <a:gridCol w="1195611">
                  <a:extLst>
                    <a:ext uri="{9D8B030D-6E8A-4147-A177-3AD203B41FA5}">
                      <a16:colId xmlns:a16="http://schemas.microsoft.com/office/drawing/2014/main" xmlns="" val="3035360185"/>
                    </a:ext>
                  </a:extLst>
                </a:gridCol>
                <a:gridCol w="1139327">
                  <a:extLst>
                    <a:ext uri="{9D8B030D-6E8A-4147-A177-3AD203B41FA5}">
                      <a16:colId xmlns:a16="http://schemas.microsoft.com/office/drawing/2014/main" xmlns="" val="255948238"/>
                    </a:ext>
                  </a:extLst>
                </a:gridCol>
              </a:tblGrid>
              <a:tr h="995170">
                <a:tc>
                  <a:txBody>
                    <a:bodyPr/>
                    <a:lstStyle/>
                    <a:p>
                      <a:pPr algn="ctr" fontAlgn="b"/>
                      <a:endParaRPr lang="es-ES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Anclaje de la Renta </a:t>
                      </a:r>
                      <a:r>
                        <a:rPr lang="es-ES" sz="1600" u="none" strike="noStrike" dirty="0" err="1">
                          <a:effectLst/>
                        </a:rPr>
                        <a:t>Garantizable</a:t>
                      </a:r>
                      <a:endParaRPr lang="es-ES" sz="16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Escala</a:t>
                      </a: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Incrementos</a:t>
                      </a: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Renta </a:t>
                      </a:r>
                      <a:r>
                        <a:rPr lang="es-E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Garantizable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(3= 1* 2)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379507"/>
                  </a:ext>
                </a:extLst>
              </a:tr>
              <a:tr h="249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 Adulto solo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39274465"/>
                  </a:ext>
                </a:extLst>
              </a:tr>
              <a:tr h="249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 Adulto y un niño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1,3 + 0,22 = </a:t>
                      </a: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85629281"/>
                  </a:ext>
                </a:extLst>
              </a:tr>
              <a:tr h="249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 Adulto y 2 niños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1,6 + 0,22 = </a:t>
                      </a: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7275840"/>
                  </a:ext>
                </a:extLst>
              </a:tr>
              <a:tr h="44705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 Adulto y 3 o más niños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1,9 + 0,22 = </a:t>
                      </a: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75503908"/>
                  </a:ext>
                </a:extLst>
              </a:tr>
              <a:tr h="25447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 Adultos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083381"/>
                  </a:ext>
                </a:extLst>
              </a:tr>
              <a:tr h="25447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 Adultos y 1 niño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37621024"/>
                  </a:ext>
                </a:extLst>
              </a:tr>
              <a:tr h="25447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 Adultos y 2 niños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38700591"/>
                  </a:ext>
                </a:extLst>
              </a:tr>
              <a:tr h="44705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 Adultos y 3 o más niños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26643734"/>
                  </a:ext>
                </a:extLst>
              </a:tr>
              <a:tr h="249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 Adultos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04679084"/>
                  </a:ext>
                </a:extLst>
              </a:tr>
              <a:tr h="249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 Adultos y 1 niño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48587698"/>
                  </a:ext>
                </a:extLst>
              </a:tr>
              <a:tr h="44705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 Adultos y 2  o más niños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847871"/>
                  </a:ext>
                </a:extLst>
              </a:tr>
              <a:tr h="249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 Adultos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42439907"/>
                  </a:ext>
                </a:extLst>
              </a:tr>
              <a:tr h="249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 Adultos y 1 niño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6351336"/>
                  </a:ext>
                </a:extLst>
              </a:tr>
              <a:tr h="249707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3107375"/>
                  </a:ext>
                </a:extLst>
              </a:tr>
            </a:tbl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9FD0F2B6-4857-4A4E-887D-EAE71F730208}"/>
              </a:ext>
            </a:extLst>
          </p:cNvPr>
          <p:cNvSpPr txBox="1"/>
          <p:nvPr/>
        </p:nvSpPr>
        <p:spPr>
          <a:xfrm>
            <a:off x="8896058" y="1928264"/>
            <a:ext cx="25278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5.538 € = una anualidad de Pensión No Contributiva</a:t>
            </a:r>
            <a:endParaRPr lang="es-ES" dirty="0">
              <a:solidFill>
                <a:schemeClr val="tx2"/>
              </a:solidFill>
            </a:endParaRPr>
          </a:p>
          <a:p>
            <a:endParaRPr lang="es-ES" b="1" dirty="0">
              <a:solidFill>
                <a:schemeClr val="tx2"/>
              </a:solidFill>
            </a:endParaRPr>
          </a:p>
          <a:p>
            <a:endParaRPr lang="es-ES" b="1" dirty="0">
              <a:solidFill>
                <a:schemeClr val="tx2"/>
              </a:solidFill>
            </a:endParaRPr>
          </a:p>
          <a:p>
            <a:endParaRPr lang="es-ES" b="1" dirty="0">
              <a:solidFill>
                <a:schemeClr val="tx2"/>
              </a:solidFill>
            </a:endParaRPr>
          </a:p>
          <a:p>
            <a:endParaRPr lang="es-ES" b="1" dirty="0">
              <a:solidFill>
                <a:schemeClr val="tx2"/>
              </a:solidFill>
            </a:endParaRPr>
          </a:p>
          <a:p>
            <a:endParaRPr lang="es-ES" b="1" dirty="0">
              <a:solidFill>
                <a:schemeClr val="tx2"/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Se incrementa en 0.3 por cada adulto/menor y se añade un plus (0.22) para hogares monoparentales</a:t>
            </a:r>
          </a:p>
        </p:txBody>
      </p:sp>
      <p:sp>
        <p:nvSpPr>
          <p:cNvPr id="35" name="Flecha: curvada hacia la izquierda 34">
            <a:extLst>
              <a:ext uri="{FF2B5EF4-FFF2-40B4-BE49-F238E27FC236}">
                <a16:creationId xmlns:a16="http://schemas.microsoft.com/office/drawing/2014/main" xmlns="" id="{CD028CEF-26B7-40FE-856C-4FFF275A19AB}"/>
              </a:ext>
            </a:extLst>
          </p:cNvPr>
          <p:cNvSpPr/>
          <p:nvPr/>
        </p:nvSpPr>
        <p:spPr>
          <a:xfrm>
            <a:off x="9521632" y="2981645"/>
            <a:ext cx="638368" cy="8947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7A58F37-6789-47A3-A4AE-8EAE9D837E7A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938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B8449A3-9264-42D9-A4D5-400841B496D5}"/>
              </a:ext>
            </a:extLst>
          </p:cNvPr>
          <p:cNvSpPr txBox="1"/>
          <p:nvPr/>
        </p:nvSpPr>
        <p:spPr>
          <a:xfrm>
            <a:off x="1830199" y="934640"/>
            <a:ext cx="9014461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defRPr>
            </a:lvl1pPr>
          </a:lstStyle>
          <a:p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1. Visión general</a:t>
            </a:r>
          </a:p>
          <a:p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75CFCF1-8E11-48AE-B5D1-01A5812B1C1F}"/>
              </a:ext>
            </a:extLst>
          </p:cNvPr>
          <p:cNvSpPr txBox="1"/>
          <p:nvPr/>
        </p:nvSpPr>
        <p:spPr>
          <a:xfrm>
            <a:off x="1844893" y="2764988"/>
            <a:ext cx="8999767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defRPr>
            </a:lvl1pPr>
          </a:lstStyle>
          <a:p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2. Elementos clave del Ingreso Mínimo Vital</a:t>
            </a:r>
          </a:p>
          <a:p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B58A4F80-4143-45EC-9659-EC8EB751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BE3135F-3D75-4160-BC79-9AEDA2609B04}"/>
              </a:ext>
            </a:extLst>
          </p:cNvPr>
          <p:cNvSpPr txBox="1"/>
          <p:nvPr/>
        </p:nvSpPr>
        <p:spPr>
          <a:xfrm>
            <a:off x="1844893" y="4595337"/>
            <a:ext cx="8999767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defRPr>
            </a:lvl1pPr>
          </a:lstStyle>
          <a:p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3. Información al ciudadano</a:t>
            </a:r>
          </a:p>
          <a:p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9" name="image8.png" descr="image8.png">
            <a:extLst>
              <a:ext uri="{FF2B5EF4-FFF2-40B4-BE49-F238E27FC236}">
                <a16:creationId xmlns:a16="http://schemas.microsoft.com/office/drawing/2014/main" xmlns="" id="{8CBFF18E-5515-40CB-81A3-0B14DFAA7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461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20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22" name="2 CuadroTexto">
            <a:extLst>
              <a:ext uri="{FF2B5EF4-FFF2-40B4-BE49-F238E27FC236}">
                <a16:creationId xmlns:a16="http://schemas.microsoft.com/office/drawing/2014/main" xmlns="" id="{2F04CDD5-8F78-4FE0-915C-71863ECEAABF}"/>
              </a:ext>
            </a:extLst>
          </p:cNvPr>
          <p:cNvSpPr txBox="1"/>
          <p:nvPr/>
        </p:nvSpPr>
        <p:spPr>
          <a:xfrm>
            <a:off x="1679956" y="27866"/>
            <a:ext cx="1036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Estimación de hogares beneficiarios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 público total en torno a 3.000 millones de euros</a:t>
            </a:r>
          </a:p>
        </p:txBody>
      </p:sp>
      <p:pic>
        <p:nvPicPr>
          <p:cNvPr id="20" name="image8.png" descr="image8.png">
            <a:extLst>
              <a:ext uri="{FF2B5EF4-FFF2-40B4-BE49-F238E27FC236}">
                <a16:creationId xmlns:a16="http://schemas.microsoft.com/office/drawing/2014/main" xmlns="" id="{3FE44D27-9D8F-4865-A5D8-1A0026F1E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687" y="5517000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16 Imagen">
            <a:extLst>
              <a:ext uri="{FF2B5EF4-FFF2-40B4-BE49-F238E27FC236}">
                <a16:creationId xmlns:a16="http://schemas.microsoft.com/office/drawing/2014/main" xmlns="" id="{75BB74E5-BDA9-4D80-801F-DB64FF47A0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xmlns="" id="{1C31C409-36AF-4A33-A563-59D2E5573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85651"/>
              </p:ext>
            </p:extLst>
          </p:nvPr>
        </p:nvGraphicFramePr>
        <p:xfrm>
          <a:off x="1966994" y="837247"/>
          <a:ext cx="8812693" cy="5295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276">
                  <a:extLst>
                    <a:ext uri="{9D8B030D-6E8A-4147-A177-3AD203B41FA5}">
                      <a16:colId xmlns:a16="http://schemas.microsoft.com/office/drawing/2014/main" xmlns="" val="2287807707"/>
                    </a:ext>
                  </a:extLst>
                </a:gridCol>
                <a:gridCol w="1938276">
                  <a:extLst>
                    <a:ext uri="{9D8B030D-6E8A-4147-A177-3AD203B41FA5}">
                      <a16:colId xmlns:a16="http://schemas.microsoft.com/office/drawing/2014/main" xmlns="" val="1646864081"/>
                    </a:ext>
                  </a:extLst>
                </a:gridCol>
                <a:gridCol w="1938276">
                  <a:extLst>
                    <a:ext uri="{9D8B030D-6E8A-4147-A177-3AD203B41FA5}">
                      <a16:colId xmlns:a16="http://schemas.microsoft.com/office/drawing/2014/main" xmlns="" val="872467979"/>
                    </a:ext>
                  </a:extLst>
                </a:gridCol>
                <a:gridCol w="1698298">
                  <a:extLst>
                    <a:ext uri="{9D8B030D-6E8A-4147-A177-3AD203B41FA5}">
                      <a16:colId xmlns:a16="http://schemas.microsoft.com/office/drawing/2014/main" xmlns="" val="2854437701"/>
                    </a:ext>
                  </a:extLst>
                </a:gridCol>
                <a:gridCol w="1299567">
                  <a:extLst>
                    <a:ext uri="{9D8B030D-6E8A-4147-A177-3AD203B41FA5}">
                      <a16:colId xmlns:a16="http://schemas.microsoft.com/office/drawing/2014/main" xmlns="" val="2124959284"/>
                    </a:ext>
                  </a:extLst>
                </a:gridCol>
              </a:tblGrid>
              <a:tr h="76355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Tipo de Hogar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Renta Garantizada anual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Renta Media Anual Disponible de los hogares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IMV medio anual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Hogares Beneficiarios Estimados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880647368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1 Adulto solo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5.538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3.194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2.344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232.889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753809240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1 Adulto y un niño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8.418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4.480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3.920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72.901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475799669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1 Adulto y 2 niños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10.080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5.417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4.644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45.545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522381737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1 Adulto y mas de 2 niños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11.741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5.060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6.663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12.501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9884975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2 Adultos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7.200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4.143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3.057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126.061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155173842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2 Adultos y 1 niño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8.861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4.938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3.923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72.007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658744408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2 Adultos y 2 niños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10.523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5.856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4.667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61.490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916404604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2 Adultos y mas de 2 niños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12.184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5.832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6.352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39.462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811518631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3 Adultos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8.861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5.166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3.695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46.151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791215531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3 Adultos y 1 niño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10.523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6.174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4.349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             30.033  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200577037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3 Adultos y 2 niños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12.184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6.301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5.884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  9.883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803535453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4 Adultos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10.523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6.339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4.184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             19.255  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062275906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4 Adultos y 1 niño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12.184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7.260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4.925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             11.501  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157591662"/>
                  </a:ext>
                </a:extLst>
              </a:tr>
              <a:tr h="249324"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u="none" strike="noStrike">
                          <a:effectLst/>
                        </a:rPr>
                        <a:t>Otros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12.184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6.988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5.196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             52.044 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918928299"/>
                  </a:ext>
                </a:extLst>
              </a:tr>
              <a:tr h="26490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Total general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4.733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>
                          <a:effectLst/>
                        </a:rPr>
                        <a:t>3.756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                   831.724  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852282389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6992D00-78B2-4AC0-B6B9-86F54FD1856B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B7550A4-0A25-4BF7-8C32-C039866748D0}"/>
              </a:ext>
            </a:extLst>
          </p:cNvPr>
          <p:cNvSpPr/>
          <p:nvPr/>
        </p:nvSpPr>
        <p:spPr>
          <a:xfrm>
            <a:off x="1966994" y="6356353"/>
            <a:ext cx="502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elaboración propia a partir datos AEAT y ECV 2018</a:t>
            </a:r>
          </a:p>
        </p:txBody>
      </p:sp>
    </p:spTree>
    <p:extLst>
      <p:ext uri="{BB962C8B-B14F-4D97-AF65-F5344CB8AC3E}">
        <p14:creationId xmlns:p14="http://schemas.microsoft.com/office/powerpoint/2010/main" val="186521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3200"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93489" y="144955"/>
            <a:ext cx="1048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Prestaciones medias por tipo de hogar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1392DAC-3C84-4B3F-B3CE-14181D32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21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489AE99-9817-421B-B308-C6B9EED8BA95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A79A3A9C-CC39-4912-BA95-9BBBD7C2BAD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2C85C7B-E48C-4EA8-AE90-0227F04FB57C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B95ED91B-A0FD-4BA8-AA7B-9A6B641D2052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CB195D02-E80A-4AD5-B1BE-7F0F97617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16A352-75D2-4CFC-BC68-0C224482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24" name="16 Imagen">
            <a:extLst>
              <a:ext uri="{FF2B5EF4-FFF2-40B4-BE49-F238E27FC236}">
                <a16:creationId xmlns:a16="http://schemas.microsoft.com/office/drawing/2014/main" xmlns="" id="{5EFF2465-3AF1-4E25-BB41-3FAEB671E4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xmlns="" id="{18523ECE-E10C-444C-A382-F24640A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714780"/>
              </p:ext>
            </p:extLst>
          </p:nvPr>
        </p:nvGraphicFramePr>
        <p:xfrm>
          <a:off x="2340244" y="860256"/>
          <a:ext cx="9453966" cy="535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DAA24E0-20CB-49E9-8399-F2FBDAF090F7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60F9DE8D-D6A6-4837-A234-211C480C57F2}"/>
              </a:ext>
            </a:extLst>
          </p:cNvPr>
          <p:cNvSpPr/>
          <p:nvPr/>
        </p:nvSpPr>
        <p:spPr>
          <a:xfrm>
            <a:off x="1966994" y="6356353"/>
            <a:ext cx="502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elaboración propia a partir datos AEAT y ECV 2018</a:t>
            </a:r>
          </a:p>
        </p:txBody>
      </p:sp>
    </p:spTree>
    <p:extLst>
      <p:ext uri="{BB962C8B-B14F-4D97-AF65-F5344CB8AC3E}">
        <p14:creationId xmlns:p14="http://schemas.microsoft.com/office/powerpoint/2010/main" val="209422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1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11" y="127764"/>
            <a:ext cx="467536" cy="4523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072" y="6508751"/>
            <a:ext cx="2844800" cy="365125"/>
          </a:xfrm>
        </p:spPr>
        <p:txBody>
          <a:bodyPr/>
          <a:lstStyle/>
          <a:p>
            <a:fld id="{3FE4C975-1246-C541-88D5-08D8959A8202}" type="slidenum">
              <a:rPr lang="es-ES_tradnl" smtClean="0"/>
              <a:t>22</a:t>
            </a:fld>
            <a:endParaRPr lang="es-ES_tradn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CE306E23-77C6-4F68-B9F0-8CFB35050E0C}"/>
              </a:ext>
            </a:extLst>
          </p:cNvPr>
          <p:cNvSpPr/>
          <p:nvPr/>
        </p:nvSpPr>
        <p:spPr>
          <a:xfrm>
            <a:off x="1828800" y="892634"/>
            <a:ext cx="101005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</a:rPr>
              <a:t>La desigualdad no procede solo de la renta sino también del patrimonio</a:t>
            </a:r>
          </a:p>
          <a:p>
            <a:pPr marL="45720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</a:endParaRPr>
          </a:p>
          <a:p>
            <a:pPr algn="just" defTabSz="914355"/>
            <a:r>
              <a:rPr lang="es-ES" sz="2400" b="1" dirty="0">
                <a:solidFill>
                  <a:schemeClr val="tx2"/>
                </a:solidFill>
              </a:rPr>
              <a:t>Por eso… </a:t>
            </a:r>
          </a:p>
          <a:p>
            <a:pPr marL="45720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</a:rPr>
              <a:t>Se establecen unos umbrales de patrimonio, excluyendo la vivienda habitual, en función de la tipología de  hogar</a:t>
            </a:r>
          </a:p>
          <a:p>
            <a:pPr marL="45720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</a:rPr>
              <a:t>Debe ser inferior a 3 veces la renta garantizada anual para un hogar unipersonal, con una escala de incrementos por hogar</a:t>
            </a:r>
            <a:endParaRPr lang="es-ES" sz="2400" dirty="0">
              <a:solidFill>
                <a:schemeClr val="tx2"/>
              </a:solidFill>
            </a:endParaRPr>
          </a:p>
          <a:p>
            <a:pPr marL="914400" lvl="1" indent="-457200" algn="just" defTabSz="914355"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tx2"/>
              </a:solidFill>
            </a:endParaRPr>
          </a:p>
          <a:p>
            <a:pPr algn="ctr" defTabSz="914355"/>
            <a:r>
              <a:rPr lang="es-ES" sz="3600" b="1" i="1" dirty="0">
                <a:solidFill>
                  <a:schemeClr val="tx2"/>
                </a:solidFill>
              </a:rPr>
              <a:t>Objetivo: mejorar la equidad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xmlns="" id="{87B2F8A4-F787-47D6-9A4B-FBC404708463}"/>
              </a:ext>
            </a:extLst>
          </p:cNvPr>
          <p:cNvSpPr/>
          <p:nvPr/>
        </p:nvSpPr>
        <p:spPr>
          <a:xfrm>
            <a:off x="5920837" y="4471508"/>
            <a:ext cx="1048719" cy="1007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8.png" descr="image8.png">
            <a:extLst>
              <a:ext uri="{FF2B5EF4-FFF2-40B4-BE49-F238E27FC236}">
                <a16:creationId xmlns:a16="http://schemas.microsoft.com/office/drawing/2014/main" xmlns="" id="{655FC17B-7441-47A2-ADD4-4B7584CE7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30" y="5478898"/>
            <a:ext cx="1708870" cy="120447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2 CuadroTexto">
            <a:extLst>
              <a:ext uri="{FF2B5EF4-FFF2-40B4-BE49-F238E27FC236}">
                <a16:creationId xmlns:a16="http://schemas.microsoft.com/office/drawing/2014/main" xmlns="" id="{6E94A333-5448-45D3-8544-8DB23D0F2981}"/>
              </a:ext>
            </a:extLst>
          </p:cNvPr>
          <p:cNvSpPr txBox="1"/>
          <p:nvPr/>
        </p:nvSpPr>
        <p:spPr>
          <a:xfrm>
            <a:off x="1693489" y="-25523"/>
            <a:ext cx="104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No sólo se seleccionan los hogares en función de la renta, sino también del patrimonio</a:t>
            </a:r>
          </a:p>
        </p:txBody>
      </p:sp>
      <p:pic>
        <p:nvPicPr>
          <p:cNvPr id="20" name="16 Imagen">
            <a:extLst>
              <a:ext uri="{FF2B5EF4-FFF2-40B4-BE49-F238E27FC236}">
                <a16:creationId xmlns:a16="http://schemas.microsoft.com/office/drawing/2014/main" xmlns="" id="{51FEAF1E-3463-4893-9EEF-2C159AF651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F0D1A1B-8910-4644-9205-58CEEFBFE1C3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745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79955" y="-33959"/>
            <a:ext cx="104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Implica al conjunto de la administración pública en la lucha contra la pobreza y la desigualdad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23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F51EE34F-BA82-4B32-B156-F1A59FCC795A}"/>
              </a:ext>
            </a:extLst>
          </p:cNvPr>
          <p:cNvSpPr txBox="1"/>
          <p:nvPr/>
        </p:nvSpPr>
        <p:spPr>
          <a:xfrm>
            <a:off x="1679956" y="982176"/>
            <a:ext cx="102382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</a:rPr>
              <a:t>Elaboración de estrategias de inclusión social y laboral por parte de CCAA y Ayuntamientos: </a:t>
            </a:r>
            <a:r>
              <a:rPr lang="es-ES" sz="2400" dirty="0">
                <a:solidFill>
                  <a:schemeClr val="tx2"/>
                </a:solidFill>
              </a:rPr>
              <a:t>aprovecha la capilaridad de la administración</a:t>
            </a:r>
          </a:p>
          <a:p>
            <a:pPr marL="914400" lvl="1" indent="-457200" algn="just" defTabSz="914355"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tx2"/>
              </a:solidFill>
            </a:endParaRPr>
          </a:p>
          <a:p>
            <a:pPr marL="257168" lvl="1" indent="-257168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</a:rPr>
              <a:t>Los beneficiarios del IMV estarán obligados a participar en las estrategias de inclusión que promueva el Ministerio de Inclusión, Seguridad Social y Migraciones en el ámbito de sus competencias (Art. 28.1; 33.1.h y 33.2.f)</a:t>
            </a:r>
          </a:p>
          <a:p>
            <a:pPr marL="257168" lvl="1" indent="-257168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</a:rPr>
              <a:t>Modelo de gobernanza compartida </a:t>
            </a:r>
          </a:p>
          <a:p>
            <a:pPr marL="914400" lvl="1" indent="-457200" algn="just" defTabSz="914355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tx2"/>
                </a:solidFill>
              </a:rPr>
              <a:t>Se firmarán </a:t>
            </a:r>
            <a:r>
              <a:rPr lang="es-ES" sz="2400" b="1" dirty="0">
                <a:solidFill>
                  <a:schemeClr val="tx2"/>
                </a:solidFill>
              </a:rPr>
              <a:t>convenios de colaboración entre la Seguridad Social y CCAA y ayuntamientos</a:t>
            </a:r>
          </a:p>
          <a:p>
            <a:pPr marL="914400" lvl="1" indent="-457200" algn="just" defTabSz="914355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tx2"/>
                </a:solidFill>
              </a:rPr>
              <a:t>Se creará la </a:t>
            </a:r>
            <a:r>
              <a:rPr lang="es-ES" sz="2400" b="1" dirty="0">
                <a:solidFill>
                  <a:schemeClr val="tx2"/>
                </a:solidFill>
              </a:rPr>
              <a:t>Comisión de Seguimiento del IMV</a:t>
            </a:r>
            <a:r>
              <a:rPr lang="es-ES" sz="2400" dirty="0">
                <a:solidFill>
                  <a:schemeClr val="tx2"/>
                </a:solidFill>
              </a:rPr>
              <a:t> como órgano de cooperación administrativa y evaluación, incluidas las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estrategias de inclusión</a:t>
            </a:r>
          </a:p>
          <a:p>
            <a:pPr marL="914400" lvl="1" indent="-4572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Se constituye un Consejo Consultivo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para el </a:t>
            </a:r>
            <a:r>
              <a:rPr lang="es-ES" sz="2400" dirty="0">
                <a:solidFill>
                  <a:schemeClr val="tx2"/>
                </a:solidFill>
              </a:rPr>
              <a:t>diálogo con </a:t>
            </a:r>
            <a:r>
              <a:rPr lang="es-ES" sz="2400" b="1" dirty="0">
                <a:solidFill>
                  <a:schemeClr val="tx2"/>
                </a:solidFill>
              </a:rPr>
              <a:t>agentes sociales y el tercer sector</a:t>
            </a: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19" name="image8.png" descr="image8.png">
            <a:extLst>
              <a:ext uri="{FF2B5EF4-FFF2-40B4-BE49-F238E27FC236}">
                <a16:creationId xmlns:a16="http://schemas.microsoft.com/office/drawing/2014/main" xmlns="" id="{848B07EE-FE3E-40ED-9F28-F5754F3C6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594" y="593667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16 Imagen">
            <a:extLst>
              <a:ext uri="{FF2B5EF4-FFF2-40B4-BE49-F238E27FC236}">
                <a16:creationId xmlns:a16="http://schemas.microsoft.com/office/drawing/2014/main" xmlns="" id="{3AEEC401-278B-4E4E-AF76-B46C43858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CC5FED33-8EC3-47FB-BBA6-E1CE538B3C61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585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707023" y="202848"/>
            <a:ext cx="1048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participará el sector privado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24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F51EE34F-BA82-4B32-B156-F1A59FCC795A}"/>
              </a:ext>
            </a:extLst>
          </p:cNvPr>
          <p:cNvSpPr txBox="1"/>
          <p:nvPr/>
        </p:nvSpPr>
        <p:spPr>
          <a:xfrm>
            <a:off x="1679957" y="982176"/>
            <a:ext cx="56512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algn="just" defTabSz="914355"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chemeClr val="tx2"/>
                </a:solidFill>
                <a:sym typeface="Wingdings" panose="05000000000000000000" pitchFamily="2" charset="2"/>
              </a:rPr>
              <a:t>Se crea el sello de inclusión social </a:t>
            </a: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(Disposición adicional séptima)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tx2"/>
                </a:solidFill>
                <a:sym typeface="Wingdings" panose="05000000000000000000" pitchFamily="2" charset="2"/>
              </a:rPr>
              <a:t>Se otorgará a las empresas que desarrollen medidas de inclusión para los beneficiarios del IMV: contratación, formación, descuentos, etc.</a:t>
            </a:r>
          </a:p>
          <a:p>
            <a:pPr marL="342900" indent="-342900" algn="just" defTabSz="914355"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21FB81A-5821-4D7B-81E3-F472B497C4A8}"/>
              </a:ext>
            </a:extLst>
          </p:cNvPr>
          <p:cNvSpPr txBox="1"/>
          <p:nvPr/>
        </p:nvSpPr>
        <p:spPr>
          <a:xfrm>
            <a:off x="1707023" y="4636168"/>
            <a:ext cx="976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lvl="0" indent="-257168" algn="just" defTabSz="914355"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rgbClr val="1F497D"/>
                </a:solidFill>
                <a:sym typeface="Wingdings" panose="05000000000000000000" pitchFamily="2" charset="2"/>
              </a:rPr>
              <a:t>Se pondrán en marcha incentivos a la contratación de los beneficiarios del IMV (Art. 27.2)</a:t>
            </a:r>
          </a:p>
        </p:txBody>
      </p:sp>
      <p:pic>
        <p:nvPicPr>
          <p:cNvPr id="21" name="image8.png" descr="image8.png">
            <a:extLst>
              <a:ext uri="{FF2B5EF4-FFF2-40B4-BE49-F238E27FC236}">
                <a16:creationId xmlns:a16="http://schemas.microsoft.com/office/drawing/2014/main" xmlns="" id="{EFE05524-2009-4790-B6FF-859A8D780B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564" y="212759"/>
            <a:ext cx="6214276" cy="4380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8.png" descr="image8.png">
            <a:extLst>
              <a:ext uri="{FF2B5EF4-FFF2-40B4-BE49-F238E27FC236}">
                <a16:creationId xmlns:a16="http://schemas.microsoft.com/office/drawing/2014/main" xmlns="" id="{1F495782-6B4A-495E-B318-4F2A20B56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30" y="5548710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16 Imagen">
            <a:extLst>
              <a:ext uri="{FF2B5EF4-FFF2-40B4-BE49-F238E27FC236}">
                <a16:creationId xmlns:a16="http://schemas.microsoft.com/office/drawing/2014/main" xmlns="" id="{6CFC862D-ACE1-4CDD-928B-1888AE971C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47ADB3D-793B-46FB-9613-3E812B49803D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5573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725933" y="202734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Desincentiva la economía informal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25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dirty="0"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1A1E85A-5169-4120-9AF3-964E8D37C795}"/>
              </a:ext>
            </a:extLst>
          </p:cNvPr>
          <p:cNvSpPr/>
          <p:nvPr/>
        </p:nvSpPr>
        <p:spPr>
          <a:xfrm>
            <a:off x="1590046" y="926944"/>
            <a:ext cx="103467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Los beneficiarios del IMV entrarán plenamente en el sistema de Haciendas Públicas: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Harán la declaración de IRPF los solicitantes/titulares y los beneficiarios (Art. 32)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Los datos que resulten del procedimiento se volcarán en el sistema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Existirá la figura del cooperador necesario (Art. 33.5)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 Se establece la responsabilidad solidaria de aquellas personas que hubiesen cooperado en la comisión de la infracción mediante una actuación activa u omisiva (por ej. supuestos en los que el empleador contrata en negro a beneficiarios del IMV para que reducir sus costes salariales y evadir impuestos) 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Se aplicará el procedimiento habitual de la Seguridad Social para la imposición de sanciones por las infracciones tipificadas en el real decreto-ley del IMV </a:t>
            </a:r>
          </a:p>
        </p:txBody>
      </p:sp>
      <p:pic>
        <p:nvPicPr>
          <p:cNvPr id="18" name="image8.png" descr="image8.png">
            <a:extLst>
              <a:ext uri="{FF2B5EF4-FFF2-40B4-BE49-F238E27FC236}">
                <a16:creationId xmlns:a16="http://schemas.microsoft.com/office/drawing/2014/main" xmlns="" id="{C9317E4E-158F-470B-9F32-5B75A2B69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530" y="593667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16 Imagen">
            <a:extLst>
              <a:ext uri="{FF2B5EF4-FFF2-40B4-BE49-F238E27FC236}">
                <a16:creationId xmlns:a16="http://schemas.microsoft.com/office/drawing/2014/main" xmlns="" id="{211AB6E7-56FC-4BE2-9CA6-93578669BF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EB8B9422-BF3E-4998-9DC2-D02A2888A353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766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60460" y="-29886"/>
            <a:ext cx="1036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 a. Evaluación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integrada en la norma: sienta las bases para un nuevo tipo de políticas públicas</a:t>
            </a:r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072" y="6508751"/>
            <a:ext cx="2844800" cy="365125"/>
          </a:xfrm>
        </p:spPr>
        <p:txBody>
          <a:bodyPr/>
          <a:lstStyle/>
          <a:p>
            <a:fld id="{3FE4C975-1246-C541-88D5-08D8959A8202}" type="slidenum">
              <a:rPr lang="es-ES_tradnl" smtClean="0"/>
              <a:t>26</a:t>
            </a:fld>
            <a:endParaRPr lang="es-ES_tradn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CE306E23-77C6-4F68-B9F0-8CFB35050E0C}"/>
              </a:ext>
            </a:extLst>
          </p:cNvPr>
          <p:cNvSpPr/>
          <p:nvPr/>
        </p:nvSpPr>
        <p:spPr>
          <a:xfrm>
            <a:off x="1703043" y="904321"/>
            <a:ext cx="103467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1F497D"/>
                </a:solidFill>
                <a:sym typeface="Wingdings" panose="05000000000000000000" pitchFamily="2" charset="2"/>
              </a:rPr>
              <a:t>Uso de </a:t>
            </a:r>
            <a:r>
              <a:rPr lang="es-ES" sz="2400" b="1" dirty="0" err="1">
                <a:solidFill>
                  <a:srgbClr val="1F497D"/>
                </a:solidFill>
                <a:sym typeface="Wingdings" panose="05000000000000000000" pitchFamily="2" charset="2"/>
              </a:rPr>
              <a:t>microdatos</a:t>
            </a:r>
            <a:r>
              <a:rPr lang="es-ES" sz="2400" b="1" dirty="0">
                <a:solidFill>
                  <a:srgbClr val="1F497D"/>
                </a:solidFill>
                <a:sym typeface="Wingdings" panose="05000000000000000000" pitchFamily="2" charset="2"/>
              </a:rPr>
              <a:t> e información administrativa de la Seguridad Social Agencia Tributaria (AEAT) y el INE para territorio común</a:t>
            </a:r>
          </a:p>
          <a:p>
            <a:pPr marL="914400" lvl="1" indent="-457200" algn="just" defTabSz="914355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1F497D"/>
                </a:solidFill>
                <a:sym typeface="Wingdings" panose="05000000000000000000" pitchFamily="2" charset="2"/>
              </a:rPr>
              <a:t>Estimaciones para territorio foral completadas con datos de la Encuesta de Condiciones de Vida (2018)</a:t>
            </a: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1F497D"/>
                </a:solidFill>
                <a:sym typeface="Wingdings" panose="05000000000000000000" pitchFamily="2" charset="2"/>
              </a:rPr>
              <a:t>Todas las estimaciones se han contrastado para 16,3 millones de hogares, una vez depuradas las bases de datos de referencia con colaboración de INE y AEAT </a:t>
            </a: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1F497D"/>
                </a:solidFill>
                <a:sym typeface="Wingdings" panose="05000000000000000000" pitchFamily="2" charset="2"/>
              </a:rPr>
              <a:t>Se han preparado por la AEAT ficheros específicos para asegurar la máxima información y de la mayor calidad para la población objetivo, que incluye un porcentaje muy elevado de personas sin obligación de declarar IRPF</a:t>
            </a:r>
          </a:p>
          <a:p>
            <a:pPr marL="914400" lvl="1" indent="-457200" algn="just" defTabSz="914355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1F497D"/>
                </a:solidFill>
                <a:sym typeface="Wingdings" panose="05000000000000000000" pitchFamily="2" charset="2"/>
              </a:rPr>
              <a:t>Por ejemplo, su patrimonio no se estima a partir de Impuesto de Patrimonio, sino de combinación de diferentes fuentes (catastro, modelos informativos, etc.)</a:t>
            </a:r>
            <a:endParaRPr lang="es-ES" sz="2400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23" name="image8.png" descr="image8.png">
            <a:extLst>
              <a:ext uri="{FF2B5EF4-FFF2-40B4-BE49-F238E27FC236}">
                <a16:creationId xmlns:a16="http://schemas.microsoft.com/office/drawing/2014/main" xmlns="" id="{655FC17B-7441-47A2-ADD4-4B7584CE7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30" y="6205637"/>
            <a:ext cx="1351401" cy="952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16 Imagen">
            <a:extLst>
              <a:ext uri="{FF2B5EF4-FFF2-40B4-BE49-F238E27FC236}">
                <a16:creationId xmlns:a16="http://schemas.microsoft.com/office/drawing/2014/main" xmlns="" id="{CC23BA8C-F66A-4AEA-966B-70BB7306E2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7A30CE9-ED5B-4CC6-9B3E-C56AE845F231}"/>
              </a:ext>
            </a:extLst>
          </p:cNvPr>
          <p:cNvSpPr txBox="1"/>
          <p:nvPr/>
        </p:nvSpPr>
        <p:spPr>
          <a:xfrm>
            <a:off x="-36587" y="945040"/>
            <a:ext cx="1818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b="1" kern="0" dirty="0" err="1">
                <a:solidFill>
                  <a:schemeClr val="accent1">
                    <a:lumMod val="75000"/>
                  </a:schemeClr>
                </a:solidFill>
              </a:rPr>
              <a:t>Ex-ante</a:t>
            </a:r>
            <a:endParaRPr lang="es-ES" sz="1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kern="0" dirty="0" err="1">
                <a:solidFill>
                  <a:schemeClr val="accent1">
                    <a:lumMod val="75000"/>
                  </a:schemeClr>
                </a:solidFill>
              </a:rPr>
              <a:t>Ex-post</a:t>
            </a: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599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dirty="0"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072" y="6508751"/>
            <a:ext cx="2844800" cy="365125"/>
          </a:xfrm>
        </p:spPr>
        <p:txBody>
          <a:bodyPr/>
          <a:lstStyle/>
          <a:p>
            <a:fld id="{3FE4C975-1246-C541-88D5-08D8959A8202}" type="slidenum">
              <a:rPr lang="es-ES_tradnl" smtClean="0"/>
              <a:t>27</a:t>
            </a:fld>
            <a:endParaRPr lang="es-ES_tradnl" dirty="0"/>
          </a:p>
        </p:txBody>
      </p:sp>
      <p:pic>
        <p:nvPicPr>
          <p:cNvPr id="23" name="image8.png" descr="image8.png">
            <a:extLst>
              <a:ext uri="{FF2B5EF4-FFF2-40B4-BE49-F238E27FC236}">
                <a16:creationId xmlns:a16="http://schemas.microsoft.com/office/drawing/2014/main" xmlns="" id="{655FC17B-7441-47A2-ADD4-4B7584CE7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30" y="6205637"/>
            <a:ext cx="1351401" cy="952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16 Imagen">
            <a:extLst>
              <a:ext uri="{FF2B5EF4-FFF2-40B4-BE49-F238E27FC236}">
                <a16:creationId xmlns:a16="http://schemas.microsoft.com/office/drawing/2014/main" xmlns="" id="{CC23BA8C-F66A-4AEA-966B-70BB7306E2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A3C2448-5546-4462-9CA5-42E00449893D}"/>
              </a:ext>
            </a:extLst>
          </p:cNvPr>
          <p:cNvSpPr/>
          <p:nvPr/>
        </p:nvSpPr>
        <p:spPr>
          <a:xfrm>
            <a:off x="1703043" y="904321"/>
            <a:ext cx="103467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1F497D"/>
                </a:solidFill>
                <a:sym typeface="Wingdings" panose="05000000000000000000" pitchFamily="2" charset="2"/>
              </a:rPr>
              <a:t>Cada opción en la formulación de requisitos se ha simulado para estimar su efecto sobre el número de beneficiarios y el coste fiscal</a:t>
            </a: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1F497D"/>
                </a:solidFill>
                <a:sym typeface="Wingdings" panose="05000000000000000000" pitchFamily="2" charset="2"/>
              </a:rPr>
              <a:t>Siempre se ha valorado de forma sistemática la diferencia en beneficiarios y coste de imponer umbrales fijos o variables por tipo de hogar</a:t>
            </a: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1F497D"/>
                </a:solidFill>
                <a:sym typeface="Wingdings" panose="05000000000000000000" pitchFamily="2" charset="2"/>
              </a:rPr>
              <a:t>Se ha estudiado tanto la composición interna de las rentas como del patrimonio de la población beneficiaria, para adaptar la definición de requisitos al objetivo buscado</a:t>
            </a: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endParaRPr lang="es-ES" sz="2400" b="1" dirty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457200" lvl="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1F497D"/>
                </a:solidFill>
                <a:sym typeface="Wingdings" panose="05000000000000000000" pitchFamily="2" charset="2"/>
              </a:rPr>
              <a:t>Cada exclusión del ámbito subjetivo de la prestación se ha valorado en términos de posibles beneficiarios perdidos y/o ganados, y su impacto redistributivo </a:t>
            </a:r>
            <a:endParaRPr lang="es-ES" sz="2400" dirty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</a:pP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xmlns="" id="{53FD29F3-9CFF-4C58-B449-7E4277145236}"/>
              </a:ext>
            </a:extLst>
          </p:cNvPr>
          <p:cNvSpPr txBox="1"/>
          <p:nvPr/>
        </p:nvSpPr>
        <p:spPr>
          <a:xfrm>
            <a:off x="1679955" y="214204"/>
            <a:ext cx="103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sólida en la estimación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4A26B09-A3D1-4F79-9DF9-0AB70FF2FE58}"/>
              </a:ext>
            </a:extLst>
          </p:cNvPr>
          <p:cNvSpPr txBox="1"/>
          <p:nvPr/>
        </p:nvSpPr>
        <p:spPr>
          <a:xfrm>
            <a:off x="-36587" y="945040"/>
            <a:ext cx="1818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b="1" kern="0" dirty="0" err="1">
                <a:solidFill>
                  <a:schemeClr val="accent1">
                    <a:lumMod val="75000"/>
                  </a:schemeClr>
                </a:solidFill>
              </a:rPr>
              <a:t>Ex-ante</a:t>
            </a:r>
            <a:endParaRPr lang="es-ES" sz="1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kern="0" dirty="0" err="1">
                <a:solidFill>
                  <a:schemeClr val="accent1">
                    <a:lumMod val="75000"/>
                  </a:schemeClr>
                </a:solidFill>
              </a:rPr>
              <a:t>Ex-post</a:t>
            </a: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3132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DB6D98FE-DA49-4C2D-9513-4610B2F45FC0}"/>
              </a:ext>
            </a:extLst>
          </p:cNvPr>
          <p:cNvSpPr/>
          <p:nvPr/>
        </p:nvSpPr>
        <p:spPr>
          <a:xfrm>
            <a:off x="1679955" y="1019313"/>
            <a:ext cx="103467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Se prioriza a los hogares con menores</a:t>
            </a:r>
          </a:p>
          <a:p>
            <a:pPr marL="800100" marR="0" lvl="1" indent="-342900" algn="just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El 50% de hogares beneficiarios incluyen menores</a:t>
            </a:r>
          </a:p>
          <a:p>
            <a:pPr marL="800100" marR="0" lvl="1" indent="-342900" algn="just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Más del 30% de las personas beneficiarias son menores de edad</a:t>
            </a:r>
          </a:p>
          <a:p>
            <a:pPr marR="0" lvl="1" algn="just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Las mujeres también se ven más beneficiadas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§"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La presencia de mujeres adultas </a:t>
            </a:r>
            <a:r>
              <a:rPr lang="es-ES" sz="2400" dirty="0">
                <a:solidFill>
                  <a:srgbClr val="1F497D"/>
                </a:solidFill>
                <a:latin typeface="Calibri"/>
                <a:sym typeface="Wingdings" panose="05000000000000000000" pitchFamily="2" charset="2"/>
              </a:rPr>
              <a:t>en lo hogares beneficiarios 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es mayor (54%)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§"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Especialmente entre los monoparentales, encabezados por mujeres en el 90% de los casos en nuestra población beneficiaria (frente al 80% en la </a:t>
            </a:r>
            <a:r>
              <a:rPr kumimoji="0" lang="es-ES" sz="24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pob</a:t>
            </a:r>
            <a:r>
              <a:rPr lang="es-ES" sz="2400" dirty="0" err="1">
                <a:solidFill>
                  <a:srgbClr val="1F497D"/>
                </a:solidFill>
                <a:latin typeface="Calibri"/>
                <a:sym typeface="Wingdings" panose="05000000000000000000" pitchFamily="2" charset="2"/>
              </a:rPr>
              <a:t>lación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total)</a:t>
            </a: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342900" indent="-342900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rgbClr val="1F497D"/>
                </a:solidFill>
              </a:rPr>
              <a:t>El IMV, en media, multiplicará por 4 los hogares beneficiarios de los programas de RRMM de las CCAA en todo el territorio fiscal común</a:t>
            </a:r>
            <a:endParaRPr lang="es-ES" sz="2400" b="1" dirty="0">
              <a:solidFill>
                <a:srgbClr val="1F497D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79955" y="239048"/>
            <a:ext cx="103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realizar clasificación exhaustiva de hogares beneficiarios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28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21" name="image8.png" descr="image8.png">
            <a:extLst>
              <a:ext uri="{FF2B5EF4-FFF2-40B4-BE49-F238E27FC236}">
                <a16:creationId xmlns:a16="http://schemas.microsoft.com/office/drawing/2014/main" xmlns="" id="{E6304CF0-0F51-4720-B3AC-DBC2DD23E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530" y="5906512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16 Imagen">
            <a:extLst>
              <a:ext uri="{FF2B5EF4-FFF2-40B4-BE49-F238E27FC236}">
                <a16:creationId xmlns:a16="http://schemas.microsoft.com/office/drawing/2014/main" xmlns="" id="{2D88DD0B-687C-41F0-97B6-720DC1272C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F645CC2-E3D3-4DD5-8521-AFBF8C94BC22}"/>
              </a:ext>
            </a:extLst>
          </p:cNvPr>
          <p:cNvSpPr txBox="1"/>
          <p:nvPr/>
        </p:nvSpPr>
        <p:spPr>
          <a:xfrm>
            <a:off x="-36587" y="945040"/>
            <a:ext cx="1818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b="1" kern="0" dirty="0" err="1">
                <a:solidFill>
                  <a:schemeClr val="accent1">
                    <a:lumMod val="75000"/>
                  </a:schemeClr>
                </a:solidFill>
              </a:rPr>
              <a:t>Ex-ante</a:t>
            </a:r>
            <a:endParaRPr lang="es-ES" sz="1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kern="0" dirty="0" err="1">
                <a:solidFill>
                  <a:schemeClr val="accent1">
                    <a:lumMod val="75000"/>
                  </a:schemeClr>
                </a:solidFill>
              </a:rPr>
              <a:t>Ex-post</a:t>
            </a: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418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93489" y="234600"/>
            <a:ext cx="1048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el 40% de los beneficiarios obtiene rentas salariales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29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dirty="0"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23" name="image8.png" descr="image8.png">
            <a:extLst>
              <a:ext uri="{FF2B5EF4-FFF2-40B4-BE49-F238E27FC236}">
                <a16:creationId xmlns:a16="http://schemas.microsoft.com/office/drawing/2014/main" xmlns="" id="{C06E468D-AA03-4C4A-B30B-E6E607922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30" y="5548710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16 Imagen">
            <a:extLst>
              <a:ext uri="{FF2B5EF4-FFF2-40B4-BE49-F238E27FC236}">
                <a16:creationId xmlns:a16="http://schemas.microsoft.com/office/drawing/2014/main" xmlns="" id="{5EB78E55-8D82-4B79-B79E-2B75F4260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119A4C1-68E6-4E23-ACE7-0647806DE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8527" y="1125874"/>
            <a:ext cx="9289702" cy="460625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C185D1-0012-4A18-8696-4E585123576F}"/>
              </a:ext>
            </a:extLst>
          </p:cNvPr>
          <p:cNvSpPr txBox="1"/>
          <p:nvPr/>
        </p:nvSpPr>
        <p:spPr>
          <a:xfrm>
            <a:off x="8811648" y="5200223"/>
            <a:ext cx="23818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Otras rentas exentas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A8B3B8CF-B8C3-4370-94F8-45398485B6BE}"/>
              </a:ext>
            </a:extLst>
          </p:cNvPr>
          <p:cNvSpPr txBox="1"/>
          <p:nvPr/>
        </p:nvSpPr>
        <p:spPr>
          <a:xfrm>
            <a:off x="-36587" y="945040"/>
            <a:ext cx="1818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b="1" kern="0" dirty="0" err="1">
                <a:solidFill>
                  <a:schemeClr val="accent1">
                    <a:lumMod val="75000"/>
                  </a:schemeClr>
                </a:solidFill>
              </a:rPr>
              <a:t>Ex-ante</a:t>
            </a:r>
            <a:endParaRPr lang="es-ES" sz="1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kern="0" dirty="0" err="1">
                <a:solidFill>
                  <a:schemeClr val="accent1">
                    <a:lumMod val="75000"/>
                  </a:schemeClr>
                </a:solidFill>
              </a:rPr>
              <a:t>Ex-post</a:t>
            </a: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CD6D1A9E-2DD1-4AD2-AA89-00DB5DBA5A0F}"/>
              </a:ext>
            </a:extLst>
          </p:cNvPr>
          <p:cNvSpPr/>
          <p:nvPr/>
        </p:nvSpPr>
        <p:spPr>
          <a:xfrm>
            <a:off x="1966994" y="6356353"/>
            <a:ext cx="5027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elaboración propia a partir datos AEAT y ECV 2018</a:t>
            </a:r>
          </a:p>
        </p:txBody>
      </p:sp>
    </p:spTree>
    <p:extLst>
      <p:ext uri="{BB962C8B-B14F-4D97-AF65-F5344CB8AC3E}">
        <p14:creationId xmlns:p14="http://schemas.microsoft.com/office/powerpoint/2010/main" val="323135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onjunto03-08.png">
            <a:extLst>
              <a:ext uri="{FF2B5EF4-FFF2-40B4-BE49-F238E27FC236}">
                <a16:creationId xmlns:a16="http://schemas.microsoft.com/office/drawing/2014/main" xmlns="" id="{FFBFB148-1A52-4557-A6C8-C5006C110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24"/>
            <a:ext cx="12192000" cy="7194589"/>
          </a:xfrm>
          <a:prstGeom prst="rect">
            <a:avLst/>
          </a:prstGeom>
        </p:spPr>
      </p:pic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79956" y="111809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Dos objetivos fundamentales de la norma</a:t>
            </a:r>
          </a:p>
        </p:txBody>
      </p:sp>
      <p:sp>
        <p:nvSpPr>
          <p:cNvPr id="10" name="CuadroTexto 17"/>
          <p:cNvSpPr txBox="1"/>
          <p:nvPr/>
        </p:nvSpPr>
        <p:spPr>
          <a:xfrm>
            <a:off x="579143" y="237182"/>
            <a:ext cx="693477" cy="272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GOBIERNO</a:t>
            </a:r>
          </a:p>
          <a:p>
            <a:pPr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dirty="0"/>
              <a:t>DE ESPAÑA</a:t>
            </a:r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</a:t>
            </a:fld>
            <a:endParaRPr lang="es-ES_tradn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8E85BE7-4573-4EB1-850F-550E01697AD9}"/>
              </a:ext>
            </a:extLst>
          </p:cNvPr>
          <p:cNvSpPr/>
          <p:nvPr/>
        </p:nvSpPr>
        <p:spPr>
          <a:xfrm>
            <a:off x="2324746" y="1096517"/>
            <a:ext cx="3952067" cy="1433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2"/>
                </a:solidFill>
              </a:rPr>
              <a:t>A. Redistribución de la renta focalizándonos en la erradicación de la pobreza extrema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8B415C1B-8BFA-44E7-BB54-666D3A9F513F}"/>
              </a:ext>
            </a:extLst>
          </p:cNvPr>
          <p:cNvSpPr/>
          <p:nvPr/>
        </p:nvSpPr>
        <p:spPr>
          <a:xfrm>
            <a:off x="7258373" y="945040"/>
            <a:ext cx="3952067" cy="1433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</a:rPr>
              <a:t>B. Inclusión social y participación en el mercado laboral</a:t>
            </a:r>
          </a:p>
        </p:txBody>
      </p:sp>
      <p:pic>
        <p:nvPicPr>
          <p:cNvPr id="20" name="image8.png" descr="image8.png">
            <a:extLst>
              <a:ext uri="{FF2B5EF4-FFF2-40B4-BE49-F238E27FC236}">
                <a16:creationId xmlns:a16="http://schemas.microsoft.com/office/drawing/2014/main" xmlns="" id="{4AFF7655-1853-4F9B-9E15-6C449AFE4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16 Imagen">
            <a:extLst>
              <a:ext uri="{FF2B5EF4-FFF2-40B4-BE49-F238E27FC236}">
                <a16:creationId xmlns:a16="http://schemas.microsoft.com/office/drawing/2014/main" xmlns="" id="{CB088062-F687-430D-AA48-8AA1998149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79AE1BC0-ED10-4C84-9610-5AA379CF5D08}"/>
              </a:ext>
            </a:extLst>
          </p:cNvPr>
          <p:cNvSpPr txBox="1"/>
          <p:nvPr/>
        </p:nvSpPr>
        <p:spPr>
          <a:xfrm>
            <a:off x="-36587" y="945040"/>
            <a:ext cx="1818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8829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7885"/>
            <a:ext cx="2844800" cy="365125"/>
          </a:xfrm>
        </p:spPr>
        <p:txBody>
          <a:bodyPr/>
          <a:lstStyle/>
          <a:p>
            <a:fld id="{3FE4C975-1246-C541-88D5-08D8959A8202}" type="slidenum">
              <a:rPr lang="es-ES_tradnl" smtClean="0"/>
              <a:t>30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18" name="image8.png" descr="image8.png">
            <a:extLst>
              <a:ext uri="{FF2B5EF4-FFF2-40B4-BE49-F238E27FC236}">
                <a16:creationId xmlns:a16="http://schemas.microsoft.com/office/drawing/2014/main" xmlns="" id="{04C63A27-4619-42A4-B160-67297F39A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30" y="5548710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16 Imagen">
            <a:extLst>
              <a:ext uri="{FF2B5EF4-FFF2-40B4-BE49-F238E27FC236}">
                <a16:creationId xmlns:a16="http://schemas.microsoft.com/office/drawing/2014/main" xmlns="" id="{B5053A3D-B995-412C-B266-D2AB65C2E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0528C83-CE18-49FE-9C6A-DCBC24E34E7C}"/>
              </a:ext>
            </a:extLst>
          </p:cNvPr>
          <p:cNvSpPr txBox="1"/>
          <p:nvPr/>
        </p:nvSpPr>
        <p:spPr>
          <a:xfrm>
            <a:off x="-36587" y="945040"/>
            <a:ext cx="1818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b="1" kern="0" dirty="0" err="1">
                <a:solidFill>
                  <a:schemeClr val="accent1">
                    <a:lumMod val="75000"/>
                  </a:schemeClr>
                </a:solidFill>
              </a:rPr>
              <a:t>Ex-ante</a:t>
            </a:r>
            <a:endParaRPr lang="es-ES" sz="1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kern="0" dirty="0" err="1">
                <a:solidFill>
                  <a:schemeClr val="accent1">
                    <a:lumMod val="75000"/>
                  </a:schemeClr>
                </a:solidFill>
              </a:rPr>
              <a:t>Ex-post</a:t>
            </a: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2 CuadroTexto">
            <a:extLst>
              <a:ext uri="{FF2B5EF4-FFF2-40B4-BE49-F238E27FC236}">
                <a16:creationId xmlns:a16="http://schemas.microsoft.com/office/drawing/2014/main" xmlns="" id="{18CF13D7-DE73-4D96-B45D-0924757FD193}"/>
              </a:ext>
            </a:extLst>
          </p:cNvPr>
          <p:cNvSpPr txBox="1"/>
          <p:nvPr/>
        </p:nvSpPr>
        <p:spPr>
          <a:xfrm>
            <a:off x="1679955" y="-44633"/>
            <a:ext cx="104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beneficiarios del IMV no se concentran en determinados tipos de municipios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547BD8B8-72C6-4A2F-B6B9-B15D653A5C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4165" y="1994870"/>
            <a:ext cx="8361828" cy="4472495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F71E6A98-4333-458D-90EA-6903D63907B7}"/>
              </a:ext>
            </a:extLst>
          </p:cNvPr>
          <p:cNvSpPr/>
          <p:nvPr/>
        </p:nvSpPr>
        <p:spPr>
          <a:xfrm>
            <a:off x="2314164" y="6414456"/>
            <a:ext cx="66162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s-ES" dirty="0"/>
              <a:t>Fuente: Elaboración propia a partir de datos de la Agencia Tributaria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4842ED9F-6D22-4644-9660-4EAA2417212C}"/>
              </a:ext>
            </a:extLst>
          </p:cNvPr>
          <p:cNvSpPr txBox="1"/>
          <p:nvPr/>
        </p:nvSpPr>
        <p:spPr>
          <a:xfrm>
            <a:off x="1782307" y="832770"/>
            <a:ext cx="10169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tx2"/>
                </a:solidFill>
                <a:cs typeface="Arial" panose="020B0604020202020204" pitchFamily="34" charset="0"/>
              </a:rPr>
              <a:t>Los municipios grandes y pequeños tienen en media una proporción de hogares perceptores de IMV similar, con la excepción de los municipios muy pequeños, que tienen una proporción de beneficiarios algo mayor  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8392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31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22" name="2 CuadroTexto">
            <a:extLst>
              <a:ext uri="{FF2B5EF4-FFF2-40B4-BE49-F238E27FC236}">
                <a16:creationId xmlns:a16="http://schemas.microsoft.com/office/drawing/2014/main" xmlns="" id="{E67C5409-8448-4DFA-90E6-9192E2A8F074}"/>
              </a:ext>
            </a:extLst>
          </p:cNvPr>
          <p:cNvSpPr txBox="1"/>
          <p:nvPr/>
        </p:nvSpPr>
        <p:spPr>
          <a:xfrm>
            <a:off x="1679955" y="206038"/>
            <a:ext cx="103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Evaluación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ex-post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360 grados</a:t>
            </a:r>
          </a:p>
        </p:txBody>
      </p:sp>
      <p:pic>
        <p:nvPicPr>
          <p:cNvPr id="20" name="image8.png" descr="image8.png">
            <a:extLst>
              <a:ext uri="{FF2B5EF4-FFF2-40B4-BE49-F238E27FC236}">
                <a16:creationId xmlns:a16="http://schemas.microsoft.com/office/drawing/2014/main" xmlns="" id="{4CDF0877-69ED-4F6C-86D6-03C22F4C3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44" y="5478898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16 Imagen">
            <a:extLst>
              <a:ext uri="{FF2B5EF4-FFF2-40B4-BE49-F238E27FC236}">
                <a16:creationId xmlns:a16="http://schemas.microsoft.com/office/drawing/2014/main" xmlns="" id="{1B266A67-C72E-40A2-9099-A7336820CC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100A639B-59BC-44CA-9489-C50790DA9C6C}"/>
              </a:ext>
            </a:extLst>
          </p:cNvPr>
          <p:cNvSpPr/>
          <p:nvPr/>
        </p:nvSpPr>
        <p:spPr>
          <a:xfrm>
            <a:off x="1679956" y="980358"/>
            <a:ext cx="101607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355">
              <a:buFont typeface="Wingdings" panose="05000000000000000000" pitchFamily="2" charset="2"/>
              <a:buChar char="§"/>
            </a:pPr>
            <a:endParaRPr lang="es-ES" sz="20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endParaRPr lang="es-ES" sz="20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Secretaría General de Inclusión  figura clave, coordinadora del resto de actores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CCAA y ayuntamientos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Agentes sociales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</a:rPr>
              <a:t>Tercer sector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AIReF</a:t>
            </a: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Investigadores / evaluadores externos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just" defTabSz="914355"/>
            <a:endParaRPr lang="es-ES" sz="20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just" defTabSz="914355"/>
            <a:endParaRPr lang="es-ES" sz="20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just" defTabSz="914355"/>
            <a:endParaRPr lang="es-ES" sz="20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 defTabSz="914355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Como dice el RD Ley “antes, durante y después”</a:t>
            </a:r>
          </a:p>
          <a:p>
            <a:pPr algn="just" defTabSz="914355"/>
            <a:endParaRPr lang="es-ES" sz="20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AB4E236B-F727-44EC-99DB-DADD14FB44F6}"/>
              </a:ext>
            </a:extLst>
          </p:cNvPr>
          <p:cNvSpPr/>
          <p:nvPr/>
        </p:nvSpPr>
        <p:spPr>
          <a:xfrm>
            <a:off x="1679954" y="1120671"/>
            <a:ext cx="101607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s-ES" sz="2800" b="1" kern="0" dirty="0">
                <a:solidFill>
                  <a:schemeClr val="tx2"/>
                </a:solidFill>
              </a:rPr>
              <a:t>Quién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D5133136-3A43-4768-8438-EE49945187F0}"/>
              </a:ext>
            </a:extLst>
          </p:cNvPr>
          <p:cNvSpPr/>
          <p:nvPr/>
        </p:nvSpPr>
        <p:spPr>
          <a:xfrm>
            <a:off x="1679954" y="4753856"/>
            <a:ext cx="101607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s-ES" sz="2800" b="1" kern="0" dirty="0">
                <a:solidFill>
                  <a:schemeClr val="tx2"/>
                </a:solidFill>
              </a:rPr>
              <a:t>Cuándo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F4F48D4C-E589-4F75-BD71-9F09248D68E7}"/>
              </a:ext>
            </a:extLst>
          </p:cNvPr>
          <p:cNvSpPr txBox="1"/>
          <p:nvPr/>
        </p:nvSpPr>
        <p:spPr>
          <a:xfrm>
            <a:off x="-36587" y="945040"/>
            <a:ext cx="1818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kern="0" dirty="0" err="1">
                <a:solidFill>
                  <a:schemeClr val="accent1">
                    <a:lumMod val="75000"/>
                  </a:schemeClr>
                </a:solidFill>
              </a:rPr>
              <a:t>Ex-ante</a:t>
            </a: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b="1" kern="0" dirty="0" err="1">
                <a:solidFill>
                  <a:schemeClr val="accent1">
                    <a:lumMod val="75000"/>
                  </a:schemeClr>
                </a:solidFill>
              </a:rPr>
              <a:t>Ex-post</a:t>
            </a:r>
            <a:endParaRPr lang="es-ES" sz="1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3847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32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22" name="2 CuadroTexto">
            <a:extLst>
              <a:ext uri="{FF2B5EF4-FFF2-40B4-BE49-F238E27FC236}">
                <a16:creationId xmlns:a16="http://schemas.microsoft.com/office/drawing/2014/main" xmlns="" id="{E67C5409-8448-4DFA-90E6-9192E2A8F074}"/>
              </a:ext>
            </a:extLst>
          </p:cNvPr>
          <p:cNvSpPr txBox="1"/>
          <p:nvPr/>
        </p:nvSpPr>
        <p:spPr>
          <a:xfrm>
            <a:off x="1679955" y="206038"/>
            <a:ext cx="103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ex-post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360 grados</a:t>
            </a:r>
          </a:p>
        </p:txBody>
      </p:sp>
      <p:pic>
        <p:nvPicPr>
          <p:cNvPr id="20" name="image8.png" descr="image8.png">
            <a:extLst>
              <a:ext uri="{FF2B5EF4-FFF2-40B4-BE49-F238E27FC236}">
                <a16:creationId xmlns:a16="http://schemas.microsoft.com/office/drawing/2014/main" xmlns="" id="{4CDF0877-69ED-4F6C-86D6-03C22F4C3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965" y="5568649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16 Imagen">
            <a:extLst>
              <a:ext uri="{FF2B5EF4-FFF2-40B4-BE49-F238E27FC236}">
                <a16:creationId xmlns:a16="http://schemas.microsoft.com/office/drawing/2014/main" xmlns="" id="{1B266A67-C72E-40A2-9099-A7336820CC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69180689-615A-4995-AAC8-522CD488B399}"/>
              </a:ext>
            </a:extLst>
          </p:cNvPr>
          <p:cNvSpPr/>
          <p:nvPr/>
        </p:nvSpPr>
        <p:spPr>
          <a:xfrm>
            <a:off x="1679957" y="906148"/>
            <a:ext cx="101607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s-ES" sz="2800" b="1" kern="0" dirty="0">
                <a:solidFill>
                  <a:schemeClr val="tx2"/>
                </a:solidFill>
              </a:rPr>
              <a:t>Cómo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82D998F5-E928-430F-9D75-A86D9E8192CE}"/>
              </a:ext>
            </a:extLst>
          </p:cNvPr>
          <p:cNvSpPr/>
          <p:nvPr/>
        </p:nvSpPr>
        <p:spPr>
          <a:xfrm>
            <a:off x="1679957" y="4058077"/>
            <a:ext cx="101607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s-ES" sz="2800" b="1" kern="0" dirty="0">
                <a:solidFill>
                  <a:schemeClr val="tx2"/>
                </a:solidFill>
              </a:rPr>
              <a:t>Qué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55414E77-B4C4-4722-AE17-30CFF8C4EB65}"/>
              </a:ext>
            </a:extLst>
          </p:cNvPr>
          <p:cNvSpPr/>
          <p:nvPr/>
        </p:nvSpPr>
        <p:spPr>
          <a:xfrm>
            <a:off x="1679957" y="1554341"/>
            <a:ext cx="10160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Se contrastará el perfil de los solicitantes con los beneficiarios potenciales inicialmente identificados 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Permitirá ajustes y correcciones en desarrollo reglamentario</a:t>
            </a:r>
          </a:p>
          <a:p>
            <a:pPr marL="457200" indent="-457200" algn="just" defTabSz="914355">
              <a:buFont typeface="Wingdings" panose="05000000000000000000" pitchFamily="2" charset="2"/>
              <a:buChar char="§"/>
            </a:pPr>
            <a:endParaRPr lang="es-ES" sz="24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2"/>
                </a:solidFill>
              </a:rPr>
              <a:t>Se potencia la </a:t>
            </a:r>
            <a:r>
              <a:rPr lang="es-ES" sz="2400" b="1" dirty="0">
                <a:solidFill>
                  <a:schemeClr val="tx2"/>
                </a:solidFill>
              </a:rPr>
              <a:t>Tarjeta Social Digital </a:t>
            </a:r>
            <a:r>
              <a:rPr lang="es-ES" sz="2400" dirty="0">
                <a:solidFill>
                  <a:schemeClr val="tx2"/>
                </a:solidFill>
              </a:rPr>
              <a:t>como instrumento para el intercambio de información para la gestión, control, seguimiento y evaluación del IMV.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F24F9FDC-E2E5-4C96-A9F2-39F00760467D}"/>
              </a:ext>
            </a:extLst>
          </p:cNvPr>
          <p:cNvSpPr/>
          <p:nvPr/>
        </p:nvSpPr>
        <p:spPr>
          <a:xfrm>
            <a:off x="1679956" y="4622432"/>
            <a:ext cx="10160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Acceso: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Barreras de entrada burocráticas y cuellos de botella  objetivo que llegue a mayor número de ciudadanos posible</a:t>
            </a: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Permanencia: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evitar trampas de pobreza y funcionamiento del incentivo al empleo</a:t>
            </a:r>
          </a:p>
          <a:p>
            <a:pPr marL="342900" indent="-342900" algn="just" defTabSz="914355"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Impacto: </a:t>
            </a:r>
            <a:r>
              <a:rPr lang="es-ES" sz="2400" dirty="0">
                <a:solidFill>
                  <a:schemeClr val="tx2"/>
                </a:solidFill>
                <a:sym typeface="Wingdings" panose="05000000000000000000" pitchFamily="2" charset="2"/>
              </a:rPr>
              <a:t>reducción de la </a:t>
            </a:r>
            <a:r>
              <a:rPr lang="es-ES" sz="2400" b="1" dirty="0">
                <a:solidFill>
                  <a:schemeClr val="tx2"/>
                </a:solidFill>
                <a:sym typeface="Wingdings" panose="05000000000000000000" pitchFamily="2" charset="2"/>
              </a:rPr>
              <a:t>pobreza, pobreza infantil e impacto de género</a:t>
            </a:r>
            <a:endParaRPr lang="es-ES" sz="24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3AE3213C-6018-4E3B-8613-43D2C22C2361}"/>
              </a:ext>
            </a:extLst>
          </p:cNvPr>
          <p:cNvSpPr txBox="1"/>
          <p:nvPr/>
        </p:nvSpPr>
        <p:spPr>
          <a:xfrm>
            <a:off x="-36587" y="945040"/>
            <a:ext cx="18188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Diferenciación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Patrimonio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Cooperación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Formalidad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kern="0" dirty="0" err="1">
                <a:solidFill>
                  <a:schemeClr val="accent1">
                    <a:lumMod val="75000"/>
                  </a:schemeClr>
                </a:solidFill>
              </a:rPr>
              <a:t>Ex-ante</a:t>
            </a: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-185738" defTabSz="180975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" sz="1600" b="1" kern="0" dirty="0" err="1">
                <a:solidFill>
                  <a:schemeClr val="accent1">
                    <a:lumMod val="75000"/>
                  </a:schemeClr>
                </a:solidFill>
              </a:rPr>
              <a:t>Ex-post</a:t>
            </a:r>
            <a:endParaRPr lang="es-ES" sz="1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0433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fam08-03.png" descr="fam08-03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3" r="1073"/>
          <a:stretch>
            <a:fillRect/>
          </a:stretch>
        </p:blipFill>
        <p:spPr>
          <a:xfrm>
            <a:off x="-13074" y="373714"/>
            <a:ext cx="10854907" cy="65461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93489" y="162847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¿Quién puede acceder?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1392DAC-3C84-4B3F-B3CE-14181D32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33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489AE99-9817-421B-B308-C6B9EED8BA95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A79A3A9C-CC39-4912-BA95-9BBBD7C2BAD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2C85C7B-E48C-4EA8-AE90-0227F04FB57C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B95ED91B-A0FD-4BA8-AA7B-9A6B641D2052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CB195D02-E80A-4AD5-B1BE-7F0F97617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16A352-75D2-4CFC-BC68-0C224482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100000" contras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23" name="image8.png" descr="image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5BF30AD-7553-499B-B06E-24E16A009988}"/>
              </a:ext>
            </a:extLst>
          </p:cNvPr>
          <p:cNvSpPr txBox="1"/>
          <p:nvPr/>
        </p:nvSpPr>
        <p:spPr>
          <a:xfrm>
            <a:off x="-36587" y="945040"/>
            <a:ext cx="1818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42452BB-3A3D-4540-82CD-D345D179E59D}"/>
              </a:ext>
            </a:extLst>
          </p:cNvPr>
          <p:cNvSpPr txBox="1"/>
          <p:nvPr/>
        </p:nvSpPr>
        <p:spPr>
          <a:xfrm>
            <a:off x="6126420" y="953808"/>
            <a:ext cx="5371508" cy="63709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defPPr>
              <a:defRPr lang="es-ES_tradnl"/>
            </a:defPPr>
            <a:lvl1pPr marL="257167" indent="-257167" defTabSz="914355">
              <a:buSzPct val="100000"/>
              <a:buChar char="▪"/>
              <a:defRPr sz="2400" b="1">
                <a:solidFill>
                  <a:srgbClr val="1F497D"/>
                </a:solidFill>
              </a:defRPr>
            </a:lvl1pPr>
            <a:lvl2pPr marL="714367" lvl="1" indent="-257167" defTabSz="914355">
              <a:buSzPct val="100000"/>
              <a:buChar char="▪"/>
              <a:defRPr sz="2400" b="1">
                <a:solidFill>
                  <a:srgbClr val="1F497D"/>
                </a:solidFill>
              </a:defRPr>
            </a:lvl2pPr>
          </a:lstStyle>
          <a:p>
            <a:r>
              <a:rPr lang="es-ES" dirty="0"/>
              <a:t>Hogares de distinto tamaño, incluidos unipersonales</a:t>
            </a:r>
          </a:p>
          <a:p>
            <a:endParaRPr lang="es-ES" dirty="0"/>
          </a:p>
          <a:p>
            <a:r>
              <a:rPr lang="es-ES" dirty="0"/>
              <a:t>Con residencia legal y efectiva en España</a:t>
            </a:r>
            <a:r>
              <a:rPr lang="es-ES" b="0" dirty="0"/>
              <a:t>: al menos 1 año ininterrumpido (excepcionando situaciones de violencia de género, trata y explotación sexual)</a:t>
            </a:r>
          </a:p>
          <a:p>
            <a:endParaRPr lang="es-ES" dirty="0"/>
          </a:p>
          <a:p>
            <a:r>
              <a:rPr lang="es-ES" dirty="0"/>
              <a:t>En cada hogar habrá un titular que solicitará la prestación </a:t>
            </a:r>
          </a:p>
          <a:p>
            <a:endParaRPr lang="es-ES" dirty="0"/>
          </a:p>
          <a:p>
            <a:r>
              <a:rPr lang="es-ES" dirty="0"/>
              <a:t>El titular será una personas entre 23 y 65 años, o mayor de edad en caso de tener hijos o menores a cargo</a:t>
            </a:r>
          </a:p>
          <a:p>
            <a:pPr marL="0" indent="0">
              <a:buNone/>
            </a:pPr>
            <a:endParaRPr lang="es-ES" dirty="0"/>
          </a:p>
          <a:p>
            <a:endParaRPr lang="es-ES" b="0" dirty="0"/>
          </a:p>
          <a:p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387566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am12-07.png" descr="fam12-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3" r="1073"/>
          <a:stretch>
            <a:fillRect/>
          </a:stretch>
        </p:blipFill>
        <p:spPr>
          <a:xfrm>
            <a:off x="-13073" y="373714"/>
            <a:ext cx="10854907" cy="65461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CuadroTexto 23"/>
          <p:cNvSpPr txBox="1"/>
          <p:nvPr/>
        </p:nvSpPr>
        <p:spPr>
          <a:xfrm>
            <a:off x="5357813" y="995292"/>
            <a:ext cx="6282521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914355">
              <a:buSzPct val="100000"/>
              <a:defRPr sz="2800" b="1">
                <a:solidFill>
                  <a:srgbClr val="1F497D"/>
                </a:solidFill>
              </a:defRPr>
            </a:pPr>
            <a:r>
              <a:rPr dirty="0"/>
              <a:t>Que </a:t>
            </a:r>
            <a:r>
              <a:rPr dirty="0" err="1"/>
              <a:t>sean</a:t>
            </a:r>
            <a:r>
              <a:rPr dirty="0"/>
              <a:t> </a:t>
            </a:r>
            <a:r>
              <a:rPr dirty="0" err="1"/>
              <a:t>vulnerables</a:t>
            </a:r>
            <a:r>
              <a:rPr dirty="0"/>
              <a:t>: </a:t>
            </a:r>
            <a:endParaRPr lang="es-ES" dirty="0"/>
          </a:p>
          <a:p>
            <a:pPr marL="257167" indent="-257167" algn="just" defTabSz="914355">
              <a:buSzPct val="100000"/>
              <a:buChar char="▪"/>
              <a:defRPr sz="2800" b="1">
                <a:solidFill>
                  <a:srgbClr val="1F497D"/>
                </a:solidFill>
              </a:defRPr>
            </a:pPr>
            <a:endParaRPr dirty="0"/>
          </a:p>
          <a:p>
            <a:pPr marL="714368" lvl="1" indent="-257168" defTabSz="914355">
              <a:buSzPct val="100000"/>
              <a:buChar char="▪"/>
              <a:defRPr sz="2800">
                <a:solidFill>
                  <a:srgbClr val="1F497D"/>
                </a:solidFill>
              </a:defRPr>
            </a:pPr>
            <a:r>
              <a:rPr dirty="0" err="1"/>
              <a:t>Ingresos</a:t>
            </a:r>
            <a:r>
              <a:rPr dirty="0"/>
              <a:t> </a:t>
            </a:r>
            <a:r>
              <a:rPr dirty="0" err="1"/>
              <a:t>totales</a:t>
            </a:r>
            <a:r>
              <a:rPr dirty="0"/>
              <a:t> del </a:t>
            </a:r>
            <a:r>
              <a:rPr dirty="0" err="1"/>
              <a:t>hogar</a:t>
            </a:r>
            <a:r>
              <a:rPr dirty="0"/>
              <a:t> </a:t>
            </a:r>
            <a:r>
              <a:rPr dirty="0" err="1"/>
              <a:t>inferiores</a:t>
            </a:r>
            <a:r>
              <a:rPr dirty="0"/>
              <a:t> a la </a:t>
            </a:r>
            <a:r>
              <a:rPr dirty="0" err="1"/>
              <a:t>renta</a:t>
            </a:r>
            <a:r>
              <a:rPr dirty="0"/>
              <a:t> </a:t>
            </a:r>
            <a:r>
              <a:rPr dirty="0" err="1"/>
              <a:t>garantizada</a:t>
            </a:r>
            <a:r>
              <a:rPr dirty="0"/>
              <a:t> </a:t>
            </a:r>
            <a:endParaRPr lang="es-ES" dirty="0"/>
          </a:p>
          <a:p>
            <a:pPr marL="714368" lvl="1" indent="-257168" defTabSz="914355">
              <a:buSzPct val="100000"/>
              <a:buChar char="▪"/>
              <a:defRPr sz="2800">
                <a:solidFill>
                  <a:srgbClr val="1F497D"/>
                </a:solidFill>
              </a:defRPr>
            </a:pPr>
            <a:endParaRPr dirty="0"/>
          </a:p>
          <a:p>
            <a:pPr marL="714368" lvl="1" indent="-257168" defTabSz="914355">
              <a:buSzPct val="100000"/>
              <a:buChar char="▪"/>
              <a:defRPr sz="2800">
                <a:solidFill>
                  <a:srgbClr val="1F497D"/>
                </a:solidFill>
              </a:defRPr>
            </a:pPr>
            <a:r>
              <a:rPr dirty="0" err="1"/>
              <a:t>Patrimonio</a:t>
            </a:r>
            <a:r>
              <a:rPr dirty="0"/>
              <a:t> (</a:t>
            </a:r>
            <a:r>
              <a:rPr dirty="0" err="1"/>
              <a:t>excluida</a:t>
            </a:r>
            <a:r>
              <a:rPr dirty="0"/>
              <a:t> la </a:t>
            </a:r>
            <a:r>
              <a:rPr dirty="0" err="1"/>
              <a:t>vivienda</a:t>
            </a:r>
            <a:r>
              <a:rPr dirty="0"/>
              <a:t> habitual) </a:t>
            </a:r>
            <a:r>
              <a:rPr lang="es-ES" sz="2800" dirty="0"/>
              <a:t>inferior a 3 veces la renta garantizada anual para un hogar unipersonal, con una escala de incrementos por hogar</a:t>
            </a:r>
            <a:endParaRPr dirty="0"/>
          </a:p>
        </p:txBody>
      </p:sp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79956" y="140905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puede acceder?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1392DAC-3C84-4B3F-B3CE-14181D32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34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489AE99-9817-421B-B308-C6B9EED8BA95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A79A3A9C-CC39-4912-BA95-9BBBD7C2BAD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2C85C7B-E48C-4EA8-AE90-0227F04FB57C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B95ED91B-A0FD-4BA8-AA7B-9A6B641D2052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CB195D02-E80A-4AD5-B1BE-7F0F97617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16A352-75D2-4CFC-BC68-0C224482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100000" contras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3" name="Picture 2" descr="cerdito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32" y="4409344"/>
            <a:ext cx="2131181" cy="2131181"/>
          </a:xfrm>
          <a:prstGeom prst="rect">
            <a:avLst/>
          </a:prstGeom>
        </p:spPr>
      </p:pic>
      <p:pic>
        <p:nvPicPr>
          <p:cNvPr id="4" name="Picture 3" descr="cartera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7" y="4585716"/>
            <a:ext cx="1801953" cy="1801953"/>
          </a:xfrm>
          <a:prstGeom prst="rect">
            <a:avLst/>
          </a:prstGeom>
        </p:spPr>
      </p:pic>
      <p:pic>
        <p:nvPicPr>
          <p:cNvPr id="21" name="image8.png" descr="image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62B9FD69-F18E-4D0F-8387-FFAC46205CF8}"/>
              </a:ext>
            </a:extLst>
          </p:cNvPr>
          <p:cNvSpPr txBox="1"/>
          <p:nvPr/>
        </p:nvSpPr>
        <p:spPr>
          <a:xfrm>
            <a:off x="-36587" y="945040"/>
            <a:ext cx="1818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4896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3200"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18468" y="170552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solicitarlo?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35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xmlns="" id="{64AD2275-DFE3-4950-9086-A98984ABFFED}"/>
              </a:ext>
            </a:extLst>
          </p:cNvPr>
          <p:cNvSpPr txBox="1">
            <a:spLocks/>
          </p:cNvSpPr>
          <p:nvPr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E4C975-1246-C541-88D5-08D8959A8202}" type="slidenum">
              <a:rPr lang="es-ES_tradnl" smtClean="0"/>
              <a:pPr/>
              <a:t>35</a:t>
            </a:fld>
            <a:endParaRPr lang="es-ES_tradn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F114565-56B6-49DE-B36D-A29FB5709A3D}"/>
              </a:ext>
            </a:extLst>
          </p:cNvPr>
          <p:cNvSpPr txBox="1"/>
          <p:nvPr/>
        </p:nvSpPr>
        <p:spPr>
          <a:xfrm>
            <a:off x="1782307" y="1391011"/>
            <a:ext cx="99779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r>
              <a:rPr lang="es-ES" sz="2800" b="1" dirty="0">
                <a:solidFill>
                  <a:schemeClr val="tx2"/>
                </a:solidFill>
                <a:sym typeface="Wingdings" panose="05000000000000000000" pitchFamily="2" charset="2"/>
              </a:rPr>
              <a:t>Durante el mes de junio se actuará de oficio y se estima que llegará a 100.000 hogares, sin que sea preciso que la soliciten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endParaRPr lang="es-ES" sz="2800" b="1" dirty="0">
              <a:solidFill>
                <a:schemeClr val="tx2"/>
              </a:solidFill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r>
              <a:rPr lang="es-ES" sz="2800" b="1" dirty="0">
                <a:solidFill>
                  <a:schemeClr val="tx2"/>
                </a:solidFill>
              </a:rPr>
              <a:t>Se podrá solicitar el IMV a partir del 15 de junio, con efectos retroactivos desde el 1 de junio </a:t>
            </a:r>
            <a:r>
              <a:rPr lang="es-ES" sz="2800" dirty="0">
                <a:solidFill>
                  <a:schemeClr val="tx2"/>
                </a:solidFill>
              </a:rPr>
              <a:t>(las solicitudes que se presenten en un plazo de tres meses)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endParaRPr lang="es-ES" sz="2800" b="1" dirty="0">
              <a:solidFill>
                <a:schemeClr val="tx2"/>
              </a:solidFill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r>
              <a:rPr lang="es-ES" sz="2800" b="1" dirty="0">
                <a:solidFill>
                  <a:schemeClr val="tx2"/>
                </a:solidFill>
              </a:rPr>
              <a:t>El pago será mensual y se cobra en 12 pagas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endParaRPr lang="es-ES" sz="2800" b="1" dirty="0">
              <a:solidFill>
                <a:schemeClr val="tx2"/>
              </a:solidFill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endParaRPr lang="es-ES" sz="2800" b="1" dirty="0">
              <a:solidFill>
                <a:schemeClr val="tx2"/>
              </a:solidFill>
            </a:endParaRPr>
          </a:p>
        </p:txBody>
      </p:sp>
      <p:pic>
        <p:nvPicPr>
          <p:cNvPr id="19" name="image8.png" descr="image8.png">
            <a:extLst>
              <a:ext uri="{FF2B5EF4-FFF2-40B4-BE49-F238E27FC236}">
                <a16:creationId xmlns:a16="http://schemas.microsoft.com/office/drawing/2014/main" xmlns="" id="{BA8916CA-473A-4081-B57D-A0739C0A9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30" y="5517000"/>
            <a:ext cx="1708870" cy="120447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2632906-F065-45A4-A1AF-9A7F1CAC7DA9}"/>
              </a:ext>
            </a:extLst>
          </p:cNvPr>
          <p:cNvSpPr txBox="1"/>
          <p:nvPr/>
        </p:nvSpPr>
        <p:spPr>
          <a:xfrm>
            <a:off x="-36587" y="945040"/>
            <a:ext cx="1818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8115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3200"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18468" y="170552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solicitarlo?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36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xmlns="" id="{64AD2275-DFE3-4950-9086-A98984ABFFED}"/>
              </a:ext>
            </a:extLst>
          </p:cNvPr>
          <p:cNvSpPr txBox="1">
            <a:spLocks/>
          </p:cNvSpPr>
          <p:nvPr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E4C975-1246-C541-88D5-08D8959A8202}" type="slidenum">
              <a:rPr lang="es-ES_tradnl" smtClean="0"/>
              <a:pPr/>
              <a:t>36</a:t>
            </a:fld>
            <a:endParaRPr lang="es-ES_tradn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F114565-56B6-49DE-B36D-A29FB5709A3D}"/>
              </a:ext>
            </a:extLst>
          </p:cNvPr>
          <p:cNvSpPr txBox="1"/>
          <p:nvPr/>
        </p:nvSpPr>
        <p:spPr>
          <a:xfrm>
            <a:off x="1782307" y="925961"/>
            <a:ext cx="5362412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La solicitud se realizará sin necesidad de desplazamientos  </a:t>
            </a:r>
          </a:p>
          <a:p>
            <a:pPr marL="914400" lvl="1" indent="-457200" defTabSz="914355">
              <a:buFont typeface="Wingdings" panose="05000000000000000000" pitchFamily="2" charset="2"/>
              <a:buChar char="Ø"/>
              <a:defRPr/>
            </a:pPr>
            <a:r>
              <a:rPr lang="es-ES" sz="2400" b="1" dirty="0">
                <a:solidFill>
                  <a:schemeClr val="tx2"/>
                </a:solidFill>
              </a:rPr>
              <a:t>A través de </a:t>
            </a:r>
            <a:r>
              <a:rPr lang="es-ES" sz="2400" b="1" u="sng" dirty="0">
                <a:solidFill>
                  <a:schemeClr val="tx2"/>
                </a:solidFill>
                <a:hlinkClick r:id="rId5"/>
              </a:rPr>
              <a:t>www.seg-social.es</a:t>
            </a:r>
            <a:r>
              <a:rPr lang="es-ES" sz="2400" b="1" dirty="0">
                <a:solidFill>
                  <a:schemeClr val="tx2"/>
                </a:solidFill>
              </a:rPr>
              <a:t> </a:t>
            </a:r>
          </a:p>
          <a:p>
            <a:pPr marL="914400" lvl="1" indent="-457200" defTabSz="914355">
              <a:buFont typeface="Wingdings" panose="05000000000000000000" pitchFamily="2" charset="2"/>
              <a:buChar char="Ø"/>
              <a:defRPr/>
            </a:pPr>
            <a:r>
              <a:rPr lang="es-ES" sz="2400" b="1" dirty="0">
                <a:solidFill>
                  <a:schemeClr val="tx2"/>
                </a:solidFill>
              </a:rPr>
              <a:t>O enviando la documentación por correo ordinario</a:t>
            </a:r>
          </a:p>
          <a:p>
            <a:pPr marL="914400" lvl="1" indent="-457200" defTabSz="914355">
              <a:buFont typeface="Wingdings" panose="05000000000000000000" pitchFamily="2" charset="2"/>
              <a:buChar char="§"/>
              <a:defRPr/>
            </a:pPr>
            <a:endParaRPr lang="es-ES" sz="1050" b="1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Habrá un teléfono 900 </a:t>
            </a: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endParaRPr lang="es-ES" sz="1050" b="1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Contará con un asistente virtual y un simulador </a:t>
            </a: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endParaRPr lang="es-ES" sz="1050" b="1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Podrá consultar sus dudas en el apartado preguntas frecuentes</a:t>
            </a:r>
          </a:p>
          <a:p>
            <a:pPr marL="800100" lvl="1" indent="-342900" algn="just" defTabSz="914355"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tx2"/>
                </a:solidFill>
              </a:rPr>
              <a:t>Podrá tener asesoramiento y colaboración  solo con cita previa en los Centros de Atención e Información de la Seguridad Social</a:t>
            </a:r>
            <a:endParaRPr lang="es-ES" sz="2400" b="1" dirty="0">
              <a:solidFill>
                <a:schemeClr val="tx2"/>
              </a:solidFill>
            </a:endParaRPr>
          </a:p>
        </p:txBody>
      </p:sp>
      <p:pic>
        <p:nvPicPr>
          <p:cNvPr id="19" name="image8.png" descr="image8.png">
            <a:extLst>
              <a:ext uri="{FF2B5EF4-FFF2-40B4-BE49-F238E27FC236}">
                <a16:creationId xmlns:a16="http://schemas.microsoft.com/office/drawing/2014/main" xmlns="" id="{BA8916CA-473A-4081-B57D-A0739C0A9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44" y="5517000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84CE64E2-DD28-488E-A61F-2355D8F4D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437" y="1537938"/>
            <a:ext cx="4677525" cy="378212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7C1A790-DA98-41DB-B2E9-0972C2315EF2}"/>
              </a:ext>
            </a:extLst>
          </p:cNvPr>
          <p:cNvSpPr txBox="1"/>
          <p:nvPr/>
        </p:nvSpPr>
        <p:spPr>
          <a:xfrm>
            <a:off x="-36587" y="945040"/>
            <a:ext cx="1818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F55582C-0800-498E-A06A-1691138D6543}"/>
              </a:ext>
            </a:extLst>
          </p:cNvPr>
          <p:cNvSpPr txBox="1"/>
          <p:nvPr/>
        </p:nvSpPr>
        <p:spPr>
          <a:xfrm>
            <a:off x="1782307" y="6027358"/>
            <a:ext cx="7377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El acceso podrá hacerse a través de ayuntamientos, una vez se firmen convenios previstos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1853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amilia06-05.png" descr="familia06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2" r="1092"/>
          <a:stretch>
            <a:fillRect/>
          </a:stretch>
        </p:blipFill>
        <p:spPr>
          <a:xfrm>
            <a:off x="-64804" y="590909"/>
            <a:ext cx="10524643" cy="634696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uadroTexto 17"/>
          <p:cNvSpPr txBox="1"/>
          <p:nvPr/>
        </p:nvSpPr>
        <p:spPr>
          <a:xfrm>
            <a:off x="5541258" y="889711"/>
            <a:ext cx="6623675" cy="78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 defTabSz="914355">
              <a:defRPr sz="2800" b="1">
                <a:solidFill>
                  <a:srgbClr val="1F497D"/>
                </a:solidFill>
              </a:defRPr>
            </a:pPr>
            <a:r>
              <a:rPr dirty="0"/>
              <a:t>Paso 1: </a:t>
            </a:r>
            <a:r>
              <a:rPr lang="es-ES" dirty="0"/>
              <a:t>Renta </a:t>
            </a:r>
            <a:r>
              <a:rPr lang="es-ES" dirty="0" err="1"/>
              <a:t>garantizable</a:t>
            </a:r>
            <a:endParaRPr dirty="0"/>
          </a:p>
          <a:p>
            <a:pPr marL="714368" lvl="1" indent="-257168" algn="just" defTabSz="914355">
              <a:buSzPct val="100000"/>
              <a:buChar char="▪"/>
              <a:defRPr sz="2800">
                <a:solidFill>
                  <a:srgbClr val="1F497D"/>
                </a:solidFill>
              </a:defRPr>
            </a:pPr>
            <a:r>
              <a:rPr dirty="0" err="1"/>
              <a:t>Hogar</a:t>
            </a:r>
            <a:r>
              <a:rPr dirty="0"/>
              <a:t> con 2 </a:t>
            </a:r>
            <a:r>
              <a:rPr dirty="0" err="1"/>
              <a:t>adultos</a:t>
            </a:r>
            <a:r>
              <a:rPr dirty="0"/>
              <a:t> y 2 </a:t>
            </a:r>
            <a:r>
              <a:rPr dirty="0" err="1"/>
              <a:t>niños</a:t>
            </a:r>
            <a:r>
              <a:rPr lang="es-ES" dirty="0"/>
              <a:t> = 10.523€</a:t>
            </a:r>
          </a:p>
          <a:p>
            <a:pPr marL="257168" indent="-257168" algn="just" defTabSz="914355">
              <a:buSzPct val="100000"/>
              <a:buChar char="▪"/>
              <a:defRPr sz="2800">
                <a:solidFill>
                  <a:srgbClr val="1F497D"/>
                </a:solidFill>
              </a:defRPr>
            </a:pPr>
            <a:endParaRPr lang="es-ES" dirty="0"/>
          </a:p>
          <a:p>
            <a:pPr algn="just" defTabSz="914355">
              <a:defRPr sz="2800" b="1">
                <a:solidFill>
                  <a:srgbClr val="1F497D"/>
                </a:solidFill>
              </a:defRPr>
            </a:pPr>
            <a:r>
              <a:rPr dirty="0"/>
              <a:t>Paso 2: </a:t>
            </a:r>
            <a:r>
              <a:rPr lang="es-ES" dirty="0"/>
              <a:t>Comprobar patrimonio</a:t>
            </a:r>
          </a:p>
          <a:p>
            <a:pPr marL="714368" lvl="1" indent="-257168" algn="just" defTabSz="914355">
              <a:buSzPct val="100000"/>
              <a:buFontTx/>
              <a:buChar char="▪"/>
              <a:defRPr sz="2800">
                <a:solidFill>
                  <a:srgbClr val="1F497D"/>
                </a:solidFill>
              </a:defRPr>
            </a:pPr>
            <a:r>
              <a:rPr lang="es-ES" sz="2800" dirty="0"/>
              <a:t>Inferior al límite para este tipo de hogar</a:t>
            </a:r>
          </a:p>
          <a:p>
            <a:pPr marL="714368" lvl="1" indent="-257168" algn="just" defTabSz="914355">
              <a:buSzPct val="100000"/>
              <a:buFontTx/>
              <a:buChar char="▪"/>
              <a:defRPr sz="2800">
                <a:solidFill>
                  <a:srgbClr val="1F497D"/>
                </a:solidFill>
              </a:defRPr>
            </a:pPr>
            <a:endParaRPr lang="es-ES" dirty="0"/>
          </a:p>
          <a:p>
            <a:pPr algn="just" defTabSz="914355">
              <a:defRPr sz="2800" b="1">
                <a:solidFill>
                  <a:srgbClr val="1F497D"/>
                </a:solidFill>
              </a:defRPr>
            </a:pPr>
            <a:r>
              <a:rPr lang="es-ES" dirty="0"/>
              <a:t>Paso 3: Comprobar rentas existentes</a:t>
            </a:r>
            <a:endParaRPr dirty="0"/>
          </a:p>
          <a:p>
            <a:pPr marL="714368" lvl="1" indent="-257168" algn="just" defTabSz="914355">
              <a:buSzPct val="100000"/>
              <a:buChar char="▪"/>
              <a:defRPr sz="2800">
                <a:solidFill>
                  <a:srgbClr val="1F497D"/>
                </a:solidFill>
              </a:defRPr>
            </a:pPr>
            <a:r>
              <a:rPr lang="es-ES" dirty="0"/>
              <a:t>5.000</a:t>
            </a:r>
            <a:r>
              <a:rPr dirty="0"/>
              <a:t> €</a:t>
            </a:r>
            <a:endParaRPr lang="es-ES" dirty="0"/>
          </a:p>
          <a:p>
            <a:pPr marL="714368" lvl="1" indent="-257168" algn="just" defTabSz="914355">
              <a:buSzPct val="100000"/>
              <a:buChar char="▪"/>
              <a:defRPr sz="2800">
                <a:solidFill>
                  <a:srgbClr val="1F497D"/>
                </a:solidFill>
              </a:defRPr>
            </a:pPr>
            <a:endParaRPr dirty="0"/>
          </a:p>
          <a:p>
            <a:pPr algn="just" defTabSz="914355">
              <a:defRPr sz="2800" b="1">
                <a:solidFill>
                  <a:srgbClr val="1F497D"/>
                </a:solidFill>
              </a:defRPr>
            </a:pPr>
            <a:r>
              <a:rPr dirty="0"/>
              <a:t>Paso </a:t>
            </a:r>
            <a:r>
              <a:rPr lang="es-ES" dirty="0"/>
              <a:t>4</a:t>
            </a:r>
            <a:r>
              <a:rPr dirty="0"/>
              <a:t>: </a:t>
            </a:r>
            <a:r>
              <a:rPr lang="es-ES" dirty="0"/>
              <a:t>Cálculo del IMV correspondiente</a:t>
            </a:r>
            <a:endParaRPr dirty="0"/>
          </a:p>
          <a:p>
            <a:pPr marL="714368" lvl="1" indent="-257168" algn="just" defTabSz="914355">
              <a:buSzPct val="100000"/>
              <a:buChar char="▪"/>
              <a:defRPr sz="2800">
                <a:solidFill>
                  <a:srgbClr val="1F497D"/>
                </a:solidFill>
              </a:defRPr>
            </a:pPr>
            <a:r>
              <a:rPr lang="es-ES" dirty="0"/>
              <a:t>10.523</a:t>
            </a:r>
            <a:r>
              <a:rPr dirty="0"/>
              <a:t> </a:t>
            </a:r>
            <a:r>
              <a:rPr lang="es-ES" dirty="0"/>
              <a:t>–</a:t>
            </a:r>
            <a:r>
              <a:rPr dirty="0"/>
              <a:t> </a:t>
            </a:r>
            <a:r>
              <a:rPr lang="es-ES" dirty="0"/>
              <a:t>5.000</a:t>
            </a:r>
            <a:r>
              <a:rPr dirty="0"/>
              <a:t> = </a:t>
            </a:r>
            <a:r>
              <a:rPr lang="es-ES" dirty="0"/>
              <a:t>5.523</a:t>
            </a:r>
            <a:r>
              <a:rPr dirty="0"/>
              <a:t> €</a:t>
            </a:r>
          </a:p>
          <a:p>
            <a:pPr algn="just" defTabSz="914355">
              <a:defRPr sz="2800">
                <a:solidFill>
                  <a:srgbClr val="1F497D"/>
                </a:solidFill>
              </a:defRPr>
            </a:pPr>
            <a:endParaRPr dirty="0"/>
          </a:p>
          <a:p>
            <a:pPr algn="just" defTabSz="914355">
              <a:defRPr sz="2800">
                <a:solidFill>
                  <a:srgbClr val="1F497D"/>
                </a:solidFill>
              </a:defRPr>
            </a:pPr>
            <a:r>
              <a:rPr b="1" dirty="0"/>
              <a:t>Total </a:t>
            </a:r>
            <a:r>
              <a:rPr b="1" dirty="0" err="1"/>
              <a:t>ingresos</a:t>
            </a:r>
            <a:r>
              <a:rPr b="1" dirty="0"/>
              <a:t> </a:t>
            </a:r>
            <a:r>
              <a:rPr b="1" dirty="0" err="1"/>
              <a:t>hogar</a:t>
            </a:r>
            <a:r>
              <a:rPr b="1" dirty="0"/>
              <a:t> </a:t>
            </a:r>
            <a:r>
              <a:rPr dirty="0"/>
              <a:t>= </a:t>
            </a:r>
            <a:r>
              <a:rPr lang="es-ES" dirty="0"/>
              <a:t>10.523</a:t>
            </a:r>
            <a:r>
              <a:rPr dirty="0"/>
              <a:t>€</a:t>
            </a:r>
          </a:p>
          <a:p>
            <a:pPr algn="just" defTabSz="914355">
              <a:defRPr sz="2800">
                <a:solidFill>
                  <a:srgbClr val="1F497D"/>
                </a:solidFill>
              </a:defRPr>
            </a:pPr>
            <a:endParaRPr dirty="0"/>
          </a:p>
          <a:p>
            <a:pPr marL="714375" indent="-257175" algn="just" defTabSz="457200">
              <a:defRPr sz="2400" b="1">
                <a:solidFill>
                  <a:srgbClr val="FF2600"/>
                </a:solidFill>
              </a:defRPr>
            </a:pPr>
            <a:endParaRPr sz="2800" dirty="0">
              <a:solidFill>
                <a:srgbClr val="1F497D"/>
              </a:solidFill>
            </a:endParaRPr>
          </a:p>
          <a:p>
            <a:pPr marL="714375" indent="-257175" algn="just" defTabSz="457200">
              <a:defRPr sz="2400" b="1">
                <a:solidFill>
                  <a:srgbClr val="FF2600"/>
                </a:solidFill>
              </a:defRPr>
            </a:pPr>
            <a:endParaRPr sz="2800" dirty="0">
              <a:solidFill>
                <a:srgbClr val="1F497D"/>
              </a:solidFill>
            </a:endParaRPr>
          </a:p>
          <a:p>
            <a:pPr marL="714375" indent="-257175" algn="just" defTabSz="457200">
              <a:defRPr sz="2400" b="1">
                <a:solidFill>
                  <a:srgbClr val="275D90"/>
                </a:solidFill>
              </a:defRPr>
            </a:pPr>
            <a:endParaRPr sz="2800" dirty="0">
              <a:solidFill>
                <a:srgbClr val="1F497D"/>
              </a:solidFill>
            </a:endParaRPr>
          </a:p>
          <a:p>
            <a:pPr marL="714375" indent="-257175" algn="just" defTabSz="457200">
              <a:defRPr sz="2400" b="1">
                <a:solidFill>
                  <a:srgbClr val="275D90"/>
                </a:solidFill>
              </a:defRPr>
            </a:pPr>
            <a:endParaRPr sz="2800" dirty="0">
              <a:solidFill>
                <a:srgbClr val="1F497D"/>
              </a:solidFill>
            </a:endParaRPr>
          </a:p>
        </p:txBody>
      </p:sp>
      <p:pic>
        <p:nvPicPr>
          <p:cNvPr id="20" name="image8.png" descr="image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3200"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79956" y="-22480"/>
            <a:ext cx="104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se aplica el IMV: Ejemplo de hogar que percibe ingresos del trabajo 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1392DAC-3C84-4B3F-B3CE-14181D32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37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489AE99-9817-421B-B308-C6B9EED8BA95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A79A3A9C-CC39-4912-BA95-9BBBD7C2BAD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2C85C7B-E48C-4EA8-AE90-0227F04FB57C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B95ED91B-A0FD-4BA8-AA7B-9A6B641D2052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CB195D02-E80A-4AD5-B1BE-7F0F97617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16A352-75D2-4CFC-BC68-0C224482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100000" contras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BB074B47-A295-474A-A970-5D1C48875C9D}"/>
              </a:ext>
            </a:extLst>
          </p:cNvPr>
          <p:cNvSpPr txBox="1"/>
          <p:nvPr/>
        </p:nvSpPr>
        <p:spPr>
          <a:xfrm>
            <a:off x="-36587" y="945040"/>
            <a:ext cx="1818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0511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707024" y="220470"/>
            <a:ext cx="10340166" cy="46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Conclusiones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BBCDEBB-776C-4FF8-9825-A6754AA5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98" y="6535681"/>
            <a:ext cx="2844800" cy="365125"/>
          </a:xfrm>
        </p:spPr>
        <p:txBody>
          <a:bodyPr/>
          <a:lstStyle/>
          <a:p>
            <a:fld id="{3FE4C975-1246-C541-88D5-08D8959A8202}" type="slidenum">
              <a:rPr lang="es-ES_tradnl" smtClean="0"/>
              <a:t>38</a:t>
            </a:fld>
            <a:endParaRPr lang="es-ES_tradn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86FE1F8A-19FA-43AA-BF64-FA3343C80A07}"/>
              </a:ext>
            </a:extLst>
          </p:cNvPr>
          <p:cNvSpPr txBox="1"/>
          <p:nvPr/>
        </p:nvSpPr>
        <p:spPr>
          <a:xfrm>
            <a:off x="1888109" y="1065156"/>
            <a:ext cx="99779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La reducción de la pobreza y la desigualdad es una asignatura pendiente en España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endParaRPr lang="es-ES" sz="24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El IMV nace con un objetivo central: no dejar a nadie atrás </a:t>
            </a: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endParaRPr lang="es-ES" sz="2400" b="1" dirty="0">
              <a:solidFill>
                <a:schemeClr val="tx2"/>
              </a:solidFill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No es una prestación al uso, sino un conjunto de políticas articulada en torno a una prestación</a:t>
            </a:r>
          </a:p>
          <a:p>
            <a:pPr algn="just" defTabSz="914355">
              <a:defRPr/>
            </a:pPr>
            <a:endParaRPr lang="es-ES" sz="2400" b="1" dirty="0">
              <a:solidFill>
                <a:schemeClr val="tx2"/>
              </a:solidFill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Prácticamente erradicará la pobreza extrema y fomentará la participación plena de toda la ciudadanía en la vida social y económica </a:t>
            </a: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endParaRPr lang="es-E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57168" indent="-257168" algn="just" defTabSz="914355">
              <a:buFont typeface="Wingdings" panose="05000000000000000000" pitchFamily="2" charset="2"/>
              <a:buChar char="§"/>
              <a:defRPr/>
            </a:pPr>
            <a:r>
              <a:rPr lang="es-ES" sz="2400" b="1" dirty="0">
                <a:solidFill>
                  <a:schemeClr val="tx2"/>
                </a:solidFill>
              </a:rPr>
              <a:t>Sienta las bases para un nuevo diseño de políticas de inclusión en España: focalizadas, evaluables y coordinadas</a:t>
            </a:r>
          </a:p>
          <a:p>
            <a:pPr defTabSz="914355">
              <a:defRPr/>
            </a:pPr>
            <a:endParaRPr lang="es-ES" sz="2400" b="1" dirty="0">
              <a:solidFill>
                <a:schemeClr val="tx2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6DC84A3F-3023-470D-B086-D71138965DA4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18" name="1 Rectángulo">
              <a:extLst>
                <a:ext uri="{FF2B5EF4-FFF2-40B4-BE49-F238E27FC236}">
                  <a16:creationId xmlns:a16="http://schemas.microsoft.com/office/drawing/2014/main" xmlns="" id="{AE9C8E6C-E40E-45EC-ADFD-57B430941154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9" name="Grupo 24">
              <a:extLst>
                <a:ext uri="{FF2B5EF4-FFF2-40B4-BE49-F238E27FC236}">
                  <a16:creationId xmlns:a16="http://schemas.microsoft.com/office/drawing/2014/main" xmlns="" id="{53094CAC-0BC8-40D6-B05C-40FBF7E0DD5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21" name="CuadroTexto 17">
                <a:extLst>
                  <a:ext uri="{FF2B5EF4-FFF2-40B4-BE49-F238E27FC236}">
                    <a16:creationId xmlns:a16="http://schemas.microsoft.com/office/drawing/2014/main" xmlns="" id="{52B478F2-ECE7-46ED-9EE9-8415FDC43B93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22" name="Imagen 7" descr="Imagen 7">
                <a:extLst>
                  <a:ext uri="{FF2B5EF4-FFF2-40B4-BE49-F238E27FC236}">
                    <a16:creationId xmlns:a16="http://schemas.microsoft.com/office/drawing/2014/main" xmlns="" id="{B274E03D-870E-4B47-BC44-2A431046F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" name="Imagen 1">
              <a:extLst>
                <a:ext uri="{FF2B5EF4-FFF2-40B4-BE49-F238E27FC236}">
                  <a16:creationId xmlns:a16="http://schemas.microsoft.com/office/drawing/2014/main" xmlns="" id="{33D801CF-91BE-410F-8E96-E60CF3D53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17" name="image8.png" descr="image8.png">
            <a:extLst>
              <a:ext uri="{FF2B5EF4-FFF2-40B4-BE49-F238E27FC236}">
                <a16:creationId xmlns:a16="http://schemas.microsoft.com/office/drawing/2014/main" xmlns="" id="{32A11008-9B7F-4F9A-8947-F3C2E5017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D7FE601B-C489-4170-8A7A-64B54D63CFF2}"/>
              </a:ext>
            </a:extLst>
          </p:cNvPr>
          <p:cNvSpPr txBox="1"/>
          <p:nvPr/>
        </p:nvSpPr>
        <p:spPr>
          <a:xfrm>
            <a:off x="-36588" y="945040"/>
            <a:ext cx="19893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Impacto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Conclusiones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5" name="16 Imagen">
            <a:extLst>
              <a:ext uri="{FF2B5EF4-FFF2-40B4-BE49-F238E27FC236}">
                <a16:creationId xmlns:a16="http://schemas.microsoft.com/office/drawing/2014/main" xmlns="" id="{436AF9CC-6353-4B92-9B3D-C689EBD322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1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2598B87-BB51-4BAD-B4BC-DC9C006D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39</a:t>
            </a:fld>
            <a:endParaRPr lang="es-ES_tradnl" dirty="0"/>
          </a:p>
        </p:txBody>
      </p:sp>
      <p:pic>
        <p:nvPicPr>
          <p:cNvPr id="7" name="6 Imagen">
            <a:extLst>
              <a:ext uri="{FF2B5EF4-FFF2-40B4-BE49-F238E27FC236}">
                <a16:creationId xmlns:a16="http://schemas.microsoft.com/office/drawing/2014/main" xmlns="" id="{D33EE533-C24C-4E20-853A-EF08F96FD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66" y="5155470"/>
            <a:ext cx="3759867" cy="922297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2B904487-A08F-4EA2-87E9-68BBBE16C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86" y="-901484"/>
            <a:ext cx="11570228" cy="81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72" y="6414798"/>
            <a:ext cx="2844800" cy="365125"/>
          </a:xfrm>
        </p:spPr>
        <p:txBody>
          <a:bodyPr/>
          <a:lstStyle/>
          <a:p>
            <a:fld id="{3FE4C975-1246-C541-88D5-08D8959A8202}" type="slidenum">
              <a:rPr lang="es-ES_tradnl" smtClean="0"/>
              <a:t>4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8E85BE7-4573-4EB1-850F-550E01697AD9}"/>
              </a:ext>
            </a:extLst>
          </p:cNvPr>
          <p:cNvSpPr/>
          <p:nvPr/>
        </p:nvSpPr>
        <p:spPr>
          <a:xfrm>
            <a:off x="2474311" y="879115"/>
            <a:ext cx="3952067" cy="1092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2"/>
                </a:solidFill>
              </a:rPr>
              <a:t>A. Redistribución de la renta y erradicación de la pobreza extrema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8B415C1B-8BFA-44E7-BB54-666D3A9F513F}"/>
              </a:ext>
            </a:extLst>
          </p:cNvPr>
          <p:cNvSpPr/>
          <p:nvPr/>
        </p:nvSpPr>
        <p:spPr>
          <a:xfrm>
            <a:off x="7087387" y="879115"/>
            <a:ext cx="3952067" cy="1092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000" b="1" dirty="0">
                <a:solidFill>
                  <a:schemeClr val="tx2"/>
                </a:solidFill>
              </a:rPr>
              <a:t>B. Inclusión social y participación en el mercado de trabajo</a:t>
            </a:r>
          </a:p>
        </p:txBody>
      </p:sp>
      <p:sp>
        <p:nvSpPr>
          <p:cNvPr id="23" name="Flecha abajo 2">
            <a:extLst>
              <a:ext uri="{FF2B5EF4-FFF2-40B4-BE49-F238E27FC236}">
                <a16:creationId xmlns:a16="http://schemas.microsoft.com/office/drawing/2014/main" xmlns="" id="{8420A7F8-7245-4114-A17E-894EA1BF2B1B}"/>
              </a:ext>
            </a:extLst>
          </p:cNvPr>
          <p:cNvSpPr/>
          <p:nvPr/>
        </p:nvSpPr>
        <p:spPr>
          <a:xfrm>
            <a:off x="4135118" y="2054325"/>
            <a:ext cx="704193" cy="44143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xmlns="" id="{04CD5A57-98EA-4C2B-8AFE-CD95B34D9A3C}"/>
              </a:ext>
            </a:extLst>
          </p:cNvPr>
          <p:cNvSpPr/>
          <p:nvPr/>
        </p:nvSpPr>
        <p:spPr>
          <a:xfrm>
            <a:off x="2511183" y="2697272"/>
            <a:ext cx="3952066" cy="10718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Diseño focalizado en colectivos más vulnerables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xmlns="" id="{1D677550-A961-4459-B4E1-C885E550FA41}"/>
              </a:ext>
            </a:extLst>
          </p:cNvPr>
          <p:cNvSpPr/>
          <p:nvPr/>
        </p:nvSpPr>
        <p:spPr>
          <a:xfrm>
            <a:off x="2474311" y="4111776"/>
            <a:ext cx="3952066" cy="107188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Valoración de rentas y patrimonio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xmlns="" id="{94EC331E-47C2-4175-9131-3CE40FE43024}"/>
              </a:ext>
            </a:extLst>
          </p:cNvPr>
          <p:cNvSpPr/>
          <p:nvPr/>
        </p:nvSpPr>
        <p:spPr>
          <a:xfrm>
            <a:off x="7095768" y="2666471"/>
            <a:ext cx="3952066" cy="10718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Incentivos al empleo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xmlns="" id="{5B9AA4E5-F639-4F00-9EA3-057951643B18}"/>
              </a:ext>
            </a:extLst>
          </p:cNvPr>
          <p:cNvSpPr/>
          <p:nvPr/>
        </p:nvSpPr>
        <p:spPr>
          <a:xfrm>
            <a:off x="7087387" y="4111776"/>
            <a:ext cx="3952066" cy="10718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Estrategias de inclusión para fomentar participación plena en la sociedad</a:t>
            </a:r>
          </a:p>
        </p:txBody>
      </p:sp>
      <p:sp>
        <p:nvSpPr>
          <p:cNvPr id="38" name="Flecha abajo 2">
            <a:extLst>
              <a:ext uri="{FF2B5EF4-FFF2-40B4-BE49-F238E27FC236}">
                <a16:creationId xmlns:a16="http://schemas.microsoft.com/office/drawing/2014/main" xmlns="" id="{7FE8F54E-3810-4D2D-B9EE-9ADF614D0DB4}"/>
              </a:ext>
            </a:extLst>
          </p:cNvPr>
          <p:cNvSpPr/>
          <p:nvPr/>
        </p:nvSpPr>
        <p:spPr>
          <a:xfrm>
            <a:off x="8711323" y="2057481"/>
            <a:ext cx="704193" cy="44143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 CuadroTexto">
            <a:extLst>
              <a:ext uri="{FF2B5EF4-FFF2-40B4-BE49-F238E27FC236}">
                <a16:creationId xmlns:a16="http://schemas.microsoft.com/office/drawing/2014/main" xmlns="" id="{B1EDFD9B-C7A9-42C4-824A-FA1956BB8EA6}"/>
              </a:ext>
            </a:extLst>
          </p:cNvPr>
          <p:cNvSpPr txBox="1"/>
          <p:nvPr/>
        </p:nvSpPr>
        <p:spPr>
          <a:xfrm>
            <a:off x="1679956" y="111809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lo vamos a lograr?</a:t>
            </a:r>
          </a:p>
        </p:txBody>
      </p:sp>
      <p:pic>
        <p:nvPicPr>
          <p:cNvPr id="47" name="image8.png" descr="image8.png">
            <a:extLst>
              <a:ext uri="{FF2B5EF4-FFF2-40B4-BE49-F238E27FC236}">
                <a16:creationId xmlns:a16="http://schemas.microsoft.com/office/drawing/2014/main" xmlns="" id="{BE37BFE5-198E-42B0-A4F6-47AD083D1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847" y="5478898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16 Imagen">
            <a:extLst>
              <a:ext uri="{FF2B5EF4-FFF2-40B4-BE49-F238E27FC236}">
                <a16:creationId xmlns:a16="http://schemas.microsoft.com/office/drawing/2014/main" xmlns="" id="{4EEF6C7C-CB5D-4500-8E10-ABB192963B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37AB4CCD-3417-4DC0-8113-50C3E35ADAFE}"/>
              </a:ext>
            </a:extLst>
          </p:cNvPr>
          <p:cNvSpPr txBox="1"/>
          <p:nvPr/>
        </p:nvSpPr>
        <p:spPr>
          <a:xfrm>
            <a:off x="-36587" y="945040"/>
            <a:ext cx="1818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xmlns="" id="{B8AADC55-B2F6-4282-A312-E252B928DFAE}"/>
              </a:ext>
            </a:extLst>
          </p:cNvPr>
          <p:cNvSpPr/>
          <p:nvPr/>
        </p:nvSpPr>
        <p:spPr>
          <a:xfrm>
            <a:off x="2474310" y="5526280"/>
            <a:ext cx="8565143" cy="10921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2"/>
                </a:solidFill>
              </a:rPr>
              <a:t>Modelo de gobernanza compartida: no es una prestación al uso, sino un conjunto de políticas articuladas en torno a una prestación </a:t>
            </a:r>
          </a:p>
        </p:txBody>
      </p:sp>
    </p:spTree>
    <p:extLst>
      <p:ext uri="{BB962C8B-B14F-4D97-AF65-F5344CB8AC3E}">
        <p14:creationId xmlns:p14="http://schemas.microsoft.com/office/powerpoint/2010/main" val="360391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xmlns="" id="{6BA3CA3D-FE11-4CEB-AC47-D412EC8CD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133572"/>
              </p:ext>
            </p:extLst>
          </p:nvPr>
        </p:nvGraphicFramePr>
        <p:xfrm>
          <a:off x="1744055" y="974233"/>
          <a:ext cx="9771185" cy="493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7" name="2 CuadroTexto"/>
          <p:cNvSpPr txBox="1"/>
          <p:nvPr/>
        </p:nvSpPr>
        <p:spPr>
          <a:xfrm>
            <a:off x="1701786" y="168444"/>
            <a:ext cx="107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pobreza en España es un problema estructural…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DFA9FE0D-1CF6-4941-88C5-1434EBC41046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37" name="1 Rectángulo">
              <a:extLst>
                <a:ext uri="{FF2B5EF4-FFF2-40B4-BE49-F238E27FC236}">
                  <a16:creationId xmlns:a16="http://schemas.microsoft.com/office/drawing/2014/main" xmlns="" id="{59A717B4-EED7-4DB2-8C52-201F2D11B5EF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0" name="Grupo 24">
              <a:extLst>
                <a:ext uri="{FF2B5EF4-FFF2-40B4-BE49-F238E27FC236}">
                  <a16:creationId xmlns:a16="http://schemas.microsoft.com/office/drawing/2014/main" xmlns="" id="{D4FF6A64-CB5F-47B9-B4F2-537F189197C4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42" name="CuadroTexto 17">
                <a:extLst>
                  <a:ext uri="{FF2B5EF4-FFF2-40B4-BE49-F238E27FC236}">
                    <a16:creationId xmlns:a16="http://schemas.microsoft.com/office/drawing/2014/main" xmlns="" id="{3097875D-C9D0-4585-BAE9-2AA63CF73086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43" name="Imagen 7" descr="Imagen 7">
                <a:extLst>
                  <a:ext uri="{FF2B5EF4-FFF2-40B4-BE49-F238E27FC236}">
                    <a16:creationId xmlns:a16="http://schemas.microsoft.com/office/drawing/2014/main" xmlns="" id="{3F968DDC-37D2-455F-83B1-93101BBF1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1" name="Imagen 1">
              <a:extLst>
                <a:ext uri="{FF2B5EF4-FFF2-40B4-BE49-F238E27FC236}">
                  <a16:creationId xmlns:a16="http://schemas.microsoft.com/office/drawing/2014/main" xmlns="" id="{4F7FF250-2B62-4144-8C5F-64939A135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44" name="Marcador de número de diapositiva 31">
            <a:extLst>
              <a:ext uri="{FF2B5EF4-FFF2-40B4-BE49-F238E27FC236}">
                <a16:creationId xmlns:a16="http://schemas.microsoft.com/office/drawing/2014/main" xmlns="" id="{E0949C83-3577-4ABE-8C77-F21A72D9F0B0}"/>
              </a:ext>
            </a:extLst>
          </p:cNvPr>
          <p:cNvSpPr txBox="1">
            <a:spLocks/>
          </p:cNvSpPr>
          <p:nvPr/>
        </p:nvSpPr>
        <p:spPr>
          <a:xfrm>
            <a:off x="9347200" y="64976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E4C975-1246-C541-88D5-08D8959A8202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E744BC8-D7DE-49EB-BE23-A4D8A60FE646}"/>
              </a:ext>
            </a:extLst>
          </p:cNvPr>
          <p:cNvSpPr txBox="1"/>
          <p:nvPr/>
        </p:nvSpPr>
        <p:spPr>
          <a:xfrm>
            <a:off x="1581122" y="6006920"/>
            <a:ext cx="959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defRPr>
            </a:lvl1pPr>
          </a:lstStyle>
          <a:p>
            <a:r>
              <a:rPr lang="es-ES" dirty="0"/>
              <a:t>Tasa de pobreza alta: personas con renta inferior al 40% de la mediana – en España equivale a 5.900 euros al año</a:t>
            </a:r>
          </a:p>
          <a:p>
            <a:r>
              <a:rPr lang="es-ES" dirty="0"/>
              <a:t>Fuente: Eurostat, 2018</a:t>
            </a:r>
          </a:p>
        </p:txBody>
      </p:sp>
      <p:pic>
        <p:nvPicPr>
          <p:cNvPr id="21" name="image8.png" descr="image8.png">
            <a:extLst>
              <a:ext uri="{FF2B5EF4-FFF2-40B4-BE49-F238E27FC236}">
                <a16:creationId xmlns:a16="http://schemas.microsoft.com/office/drawing/2014/main" xmlns="" id="{496E16DA-9BB7-48F4-9DE6-8849C78336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638" y="5662796"/>
            <a:ext cx="1708870" cy="120447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CF37A64-102F-40BB-8653-1A183AA9198C}"/>
              </a:ext>
            </a:extLst>
          </p:cNvPr>
          <p:cNvSpPr txBox="1"/>
          <p:nvPr/>
        </p:nvSpPr>
        <p:spPr>
          <a:xfrm>
            <a:off x="9753514" y="1833448"/>
            <a:ext cx="103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15,7%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9E36449D-3FFC-45ED-864F-E381CC9746AC}"/>
              </a:ext>
            </a:extLst>
          </p:cNvPr>
          <p:cNvCxnSpPr/>
          <p:nvPr/>
        </p:nvCxnSpPr>
        <p:spPr>
          <a:xfrm>
            <a:off x="2320232" y="2636617"/>
            <a:ext cx="902838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90772EBF-F7BD-4376-8EBB-18E7550DC4A2}"/>
              </a:ext>
            </a:extLst>
          </p:cNvPr>
          <p:cNvSpPr txBox="1"/>
          <p:nvPr/>
        </p:nvSpPr>
        <p:spPr>
          <a:xfrm>
            <a:off x="2328282" y="1867004"/>
            <a:ext cx="123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Promedio13,7%</a:t>
            </a:r>
          </a:p>
        </p:txBody>
      </p:sp>
      <p:pic>
        <p:nvPicPr>
          <p:cNvPr id="28" name="16 Imagen">
            <a:extLst>
              <a:ext uri="{FF2B5EF4-FFF2-40B4-BE49-F238E27FC236}">
                <a16:creationId xmlns:a16="http://schemas.microsoft.com/office/drawing/2014/main" xmlns="" id="{81746ACC-0075-4B47-8A04-31E110AF8D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1A46E32A-122D-437B-BC10-D10CC9D64C9B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61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xmlns="" id="{0A178666-70BE-4D27-85F6-499F0CA51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408766"/>
              </p:ext>
            </p:extLst>
          </p:nvPr>
        </p:nvGraphicFramePr>
        <p:xfrm>
          <a:off x="1910139" y="1051982"/>
          <a:ext cx="9732934" cy="495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7" name="2 CuadroTexto"/>
          <p:cNvSpPr txBox="1"/>
          <p:nvPr/>
        </p:nvSpPr>
        <p:spPr>
          <a:xfrm>
            <a:off x="1701786" y="168444"/>
            <a:ext cx="107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…que las transferencias públicas no logran atajar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DFA9FE0D-1CF6-4941-88C5-1434EBC41046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37" name="1 Rectángulo">
              <a:extLst>
                <a:ext uri="{FF2B5EF4-FFF2-40B4-BE49-F238E27FC236}">
                  <a16:creationId xmlns:a16="http://schemas.microsoft.com/office/drawing/2014/main" xmlns="" id="{59A717B4-EED7-4DB2-8C52-201F2D11B5EF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0" name="Grupo 24">
              <a:extLst>
                <a:ext uri="{FF2B5EF4-FFF2-40B4-BE49-F238E27FC236}">
                  <a16:creationId xmlns:a16="http://schemas.microsoft.com/office/drawing/2014/main" xmlns="" id="{D4FF6A64-CB5F-47B9-B4F2-537F189197C4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42" name="CuadroTexto 17">
                <a:extLst>
                  <a:ext uri="{FF2B5EF4-FFF2-40B4-BE49-F238E27FC236}">
                    <a16:creationId xmlns:a16="http://schemas.microsoft.com/office/drawing/2014/main" xmlns="" id="{3097875D-C9D0-4585-BAE9-2AA63CF73086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43" name="Imagen 7" descr="Imagen 7">
                <a:extLst>
                  <a:ext uri="{FF2B5EF4-FFF2-40B4-BE49-F238E27FC236}">
                    <a16:creationId xmlns:a16="http://schemas.microsoft.com/office/drawing/2014/main" xmlns="" id="{3F968DDC-37D2-455F-83B1-93101BBF1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1" name="Imagen 1">
              <a:extLst>
                <a:ext uri="{FF2B5EF4-FFF2-40B4-BE49-F238E27FC236}">
                  <a16:creationId xmlns:a16="http://schemas.microsoft.com/office/drawing/2014/main" xmlns="" id="{4F7FF250-2B62-4144-8C5F-64939A135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44" name="Marcador de número de diapositiva 31">
            <a:extLst>
              <a:ext uri="{FF2B5EF4-FFF2-40B4-BE49-F238E27FC236}">
                <a16:creationId xmlns:a16="http://schemas.microsoft.com/office/drawing/2014/main" xmlns="" id="{E0949C83-3577-4ABE-8C77-F21A72D9F0B0}"/>
              </a:ext>
            </a:extLst>
          </p:cNvPr>
          <p:cNvSpPr txBox="1">
            <a:spLocks/>
          </p:cNvSpPr>
          <p:nvPr/>
        </p:nvSpPr>
        <p:spPr>
          <a:xfrm>
            <a:off x="9347200" y="64976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E4C975-1246-C541-88D5-08D8959A8202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E744BC8-D7DE-49EB-BE23-A4D8A60FE646}"/>
              </a:ext>
            </a:extLst>
          </p:cNvPr>
          <p:cNvSpPr txBox="1"/>
          <p:nvPr/>
        </p:nvSpPr>
        <p:spPr>
          <a:xfrm>
            <a:off x="1581122" y="6006920"/>
            <a:ext cx="942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defRPr>
            </a:lvl1pPr>
          </a:lstStyle>
          <a:p>
            <a:r>
              <a:rPr lang="es-ES" dirty="0"/>
              <a:t>Tasa de pobreza: personas con renta inferior al 40% de la mediana – en España equivale a 5.900 euros al año</a:t>
            </a:r>
          </a:p>
          <a:p>
            <a:r>
              <a:rPr lang="es-ES" dirty="0"/>
              <a:t>Fuente: Eurostat, 2018</a:t>
            </a:r>
          </a:p>
        </p:txBody>
      </p:sp>
      <p:pic>
        <p:nvPicPr>
          <p:cNvPr id="21" name="image8.png" descr="image8.png">
            <a:extLst>
              <a:ext uri="{FF2B5EF4-FFF2-40B4-BE49-F238E27FC236}">
                <a16:creationId xmlns:a16="http://schemas.microsoft.com/office/drawing/2014/main" xmlns="" id="{496E16DA-9BB7-48F4-9DE6-8849C78336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638" y="5662796"/>
            <a:ext cx="1708870" cy="120447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2A03932D-6193-4EF8-AF6D-332FFC4F2540}"/>
              </a:ext>
            </a:extLst>
          </p:cNvPr>
          <p:cNvCxnSpPr/>
          <p:nvPr/>
        </p:nvCxnSpPr>
        <p:spPr>
          <a:xfrm>
            <a:off x="2424571" y="3097437"/>
            <a:ext cx="902838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44041305-B120-4883-9C3F-1EF4CEB21720}"/>
              </a:ext>
            </a:extLst>
          </p:cNvPr>
          <p:cNvSpPr txBox="1"/>
          <p:nvPr/>
        </p:nvSpPr>
        <p:spPr>
          <a:xfrm>
            <a:off x="2569861" y="2295560"/>
            <a:ext cx="123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Promedio5,4%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F3A473F6-411C-4B36-BB7A-75F3350DECF6}"/>
              </a:ext>
            </a:extLst>
          </p:cNvPr>
          <p:cNvSpPr txBox="1"/>
          <p:nvPr/>
        </p:nvSpPr>
        <p:spPr>
          <a:xfrm>
            <a:off x="10030492" y="1544977"/>
            <a:ext cx="6375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9%</a:t>
            </a:r>
          </a:p>
        </p:txBody>
      </p:sp>
      <p:pic>
        <p:nvPicPr>
          <p:cNvPr id="23" name="16 Imagen">
            <a:extLst>
              <a:ext uri="{FF2B5EF4-FFF2-40B4-BE49-F238E27FC236}">
                <a16:creationId xmlns:a16="http://schemas.microsoft.com/office/drawing/2014/main" xmlns="" id="{7196D1F5-32AE-4122-A068-7861B2472D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BC64E0B5-D9D7-45B8-9EEA-1C48065256DF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585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7" name="2 CuadroTexto"/>
          <p:cNvSpPr txBox="1"/>
          <p:nvPr/>
        </p:nvSpPr>
        <p:spPr>
          <a:xfrm>
            <a:off x="1707023" y="220470"/>
            <a:ext cx="107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lo constata la Unión Europea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DFA9FE0D-1CF6-4941-88C5-1434EBC41046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37" name="1 Rectángulo">
              <a:extLst>
                <a:ext uri="{FF2B5EF4-FFF2-40B4-BE49-F238E27FC236}">
                  <a16:creationId xmlns:a16="http://schemas.microsoft.com/office/drawing/2014/main" xmlns="" id="{59A717B4-EED7-4DB2-8C52-201F2D11B5EF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0" name="Grupo 24">
              <a:extLst>
                <a:ext uri="{FF2B5EF4-FFF2-40B4-BE49-F238E27FC236}">
                  <a16:creationId xmlns:a16="http://schemas.microsoft.com/office/drawing/2014/main" xmlns="" id="{D4FF6A64-CB5F-47B9-B4F2-537F189197C4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42" name="CuadroTexto 17">
                <a:extLst>
                  <a:ext uri="{FF2B5EF4-FFF2-40B4-BE49-F238E27FC236}">
                    <a16:creationId xmlns:a16="http://schemas.microsoft.com/office/drawing/2014/main" xmlns="" id="{3097875D-C9D0-4585-BAE9-2AA63CF73086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43" name="Imagen 7" descr="Imagen 7">
                <a:extLst>
                  <a:ext uri="{FF2B5EF4-FFF2-40B4-BE49-F238E27FC236}">
                    <a16:creationId xmlns:a16="http://schemas.microsoft.com/office/drawing/2014/main" xmlns="" id="{3F968DDC-37D2-455F-83B1-93101BBF1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1" name="Imagen 1">
              <a:extLst>
                <a:ext uri="{FF2B5EF4-FFF2-40B4-BE49-F238E27FC236}">
                  <a16:creationId xmlns:a16="http://schemas.microsoft.com/office/drawing/2014/main" xmlns="" id="{4F7FF250-2B62-4144-8C5F-64939A135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sp>
        <p:nvSpPr>
          <p:cNvPr id="44" name="Marcador de número de diapositiva 31">
            <a:extLst>
              <a:ext uri="{FF2B5EF4-FFF2-40B4-BE49-F238E27FC236}">
                <a16:creationId xmlns:a16="http://schemas.microsoft.com/office/drawing/2014/main" xmlns="" id="{E0949C83-3577-4ABE-8C77-F21A72D9F0B0}"/>
              </a:ext>
            </a:extLst>
          </p:cNvPr>
          <p:cNvSpPr txBox="1">
            <a:spLocks/>
          </p:cNvSpPr>
          <p:nvPr/>
        </p:nvSpPr>
        <p:spPr>
          <a:xfrm>
            <a:off x="9347200" y="64976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E4C975-1246-C541-88D5-08D8959A8202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7AF91D5-AC65-4217-95BD-A86EF9A3A8F9}"/>
              </a:ext>
            </a:extLst>
          </p:cNvPr>
          <p:cNvSpPr txBox="1"/>
          <p:nvPr/>
        </p:nvSpPr>
        <p:spPr>
          <a:xfrm>
            <a:off x="1270036" y="887989"/>
            <a:ext cx="10512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 defTabSz="914355">
              <a:buFont typeface="Wingdings" panose="05000000000000000000" pitchFamily="2" charset="2"/>
              <a:buChar char="§"/>
              <a:defRPr/>
            </a:pPr>
            <a:r>
              <a:rPr lang="es-ES" sz="2800" b="1" dirty="0">
                <a:solidFill>
                  <a:schemeClr val="tx2"/>
                </a:solidFill>
                <a:sym typeface="Wingdings" panose="05000000000000000000" pitchFamily="2" charset="2"/>
              </a:rPr>
              <a:t>Desde 2014, el Consejo Europeo cada año dirige una recomendación específica indicando que debemos mejorar la eficacia de los sistemas de renta mínima garantizada</a:t>
            </a:r>
          </a:p>
          <a:p>
            <a:pPr marL="1371600" lvl="2" indent="-457200" algn="just" defTabSz="914355">
              <a:buFont typeface="Wingdings" panose="05000000000000000000" pitchFamily="2" charset="2"/>
              <a:buChar char="Ø"/>
              <a:defRPr/>
            </a:pPr>
            <a:r>
              <a:rPr lang="es-ES" sz="2800" i="1" dirty="0">
                <a:solidFill>
                  <a:schemeClr val="tx2"/>
                </a:solidFill>
                <a:sym typeface="Wingdings" panose="05000000000000000000" pitchFamily="2" charset="2"/>
              </a:rPr>
              <a:t>El número de recomendaciones que realiza por país es de 3-4</a:t>
            </a:r>
          </a:p>
          <a:p>
            <a:pPr algn="just" defTabSz="914355">
              <a:defRPr/>
            </a:pPr>
            <a:endParaRPr lang="es-ES" sz="2800" b="1" dirty="0">
              <a:solidFill>
                <a:schemeClr val="tx2"/>
              </a:solidFill>
              <a:latin typeface="Calibri" panose="020F0502020204030204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5603A7E-B713-4D40-B7DC-0C319A317D10}"/>
              </a:ext>
            </a:extLst>
          </p:cNvPr>
          <p:cNvSpPr/>
          <p:nvPr/>
        </p:nvSpPr>
        <p:spPr>
          <a:xfrm>
            <a:off x="1960513" y="5231347"/>
            <a:ext cx="995092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s-ES" sz="2000" i="1" kern="0" dirty="0">
                <a:solidFill>
                  <a:srgbClr val="44546A"/>
                </a:solidFill>
                <a:sym typeface="Wingdings" panose="05000000000000000000" pitchFamily="2" charset="2"/>
              </a:rPr>
              <a:t>“Mejorar la cobertura y la eficacia de los sistemas de renta mínima garantizada y el apoyo a las familias”</a:t>
            </a:r>
          </a:p>
          <a:p>
            <a:pPr algn="just" defTabSz="1219170"/>
            <a:endParaRPr lang="es-ES" sz="1100" i="1" kern="0" dirty="0">
              <a:solidFill>
                <a:srgbClr val="44546A"/>
              </a:solidFill>
              <a:sym typeface="Wingdings" panose="05000000000000000000" pitchFamily="2" charset="2"/>
            </a:endParaRPr>
          </a:p>
          <a:p>
            <a:pPr defTabSz="1219170"/>
            <a:r>
              <a:rPr lang="es-ES" sz="2000" i="1" kern="0" dirty="0">
                <a:solidFill>
                  <a:srgbClr val="44546A"/>
                </a:solidFill>
                <a:sym typeface="Wingdings" panose="05000000000000000000" pitchFamily="2" charset="2"/>
              </a:rPr>
              <a:t>Propuesta de recomendación del Consejo de la UE a España, mayo 2020</a:t>
            </a:r>
          </a:p>
        </p:txBody>
      </p:sp>
      <p:pic>
        <p:nvPicPr>
          <p:cNvPr id="19" name="image8.png" descr="image8.png">
            <a:extLst>
              <a:ext uri="{FF2B5EF4-FFF2-40B4-BE49-F238E27FC236}">
                <a16:creationId xmlns:a16="http://schemas.microsoft.com/office/drawing/2014/main" xmlns="" id="{16D37945-9A3C-4213-8BA8-BDE92B9F7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30" y="6078007"/>
            <a:ext cx="1708870" cy="120447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DF057CF3-4BDD-4E37-AE3B-E280CFAFB5D4}"/>
              </a:ext>
            </a:extLst>
          </p:cNvPr>
          <p:cNvSpPr/>
          <p:nvPr/>
        </p:nvSpPr>
        <p:spPr>
          <a:xfrm>
            <a:off x="1960513" y="2984578"/>
            <a:ext cx="9950929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s-ES" sz="2000" i="1" kern="0" dirty="0">
                <a:solidFill>
                  <a:srgbClr val="44546A"/>
                </a:solidFill>
                <a:sym typeface="Wingdings" panose="05000000000000000000" pitchFamily="2" charset="2"/>
              </a:rPr>
              <a:t>“Mejorar el apoyo a las familias e intensificar la eficacia de los sistemas de renta mínima garantizada, abordando las lagunas en la cobertura, simplificando la multiplicidad de sistemas nacionales y reduciendo las disparidades en las condiciones de acceso a los sistemas autonómicos”        </a:t>
            </a:r>
          </a:p>
          <a:p>
            <a:pPr defTabSz="1219170"/>
            <a:endParaRPr lang="es-ES" sz="1000" i="1" kern="0" dirty="0">
              <a:solidFill>
                <a:srgbClr val="44546A"/>
              </a:solidFill>
              <a:sym typeface="Wingdings" panose="05000000000000000000" pitchFamily="2" charset="2"/>
            </a:endParaRPr>
          </a:p>
          <a:p>
            <a:pPr defTabSz="1219170"/>
            <a:r>
              <a:rPr lang="es-ES" sz="2000" i="1" kern="0" dirty="0">
                <a:solidFill>
                  <a:srgbClr val="44546A"/>
                </a:solidFill>
                <a:sym typeface="Wingdings" panose="05000000000000000000" pitchFamily="2" charset="2"/>
              </a:rPr>
              <a:t>Recomendación del Consejo de la UE a España, julio 2018</a:t>
            </a:r>
          </a:p>
        </p:txBody>
      </p:sp>
      <p:pic>
        <p:nvPicPr>
          <p:cNvPr id="23" name="16 Imagen">
            <a:extLst>
              <a:ext uri="{FF2B5EF4-FFF2-40B4-BE49-F238E27FC236}">
                <a16:creationId xmlns:a16="http://schemas.microsoft.com/office/drawing/2014/main" xmlns="" id="{39C3DE61-1C49-4E3D-9B12-8915F3A94B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AE307AE-6B7A-4F43-8562-1C444E6DE81D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483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707024" y="220470"/>
            <a:ext cx="10340166" cy="46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IMV cuenta con un amplio apoyo de la población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BBCDEBB-776C-4FF8-9825-A6754AA5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298" y="6535681"/>
            <a:ext cx="2844800" cy="365125"/>
          </a:xfrm>
        </p:spPr>
        <p:txBody>
          <a:bodyPr/>
          <a:lstStyle/>
          <a:p>
            <a:fld id="{3FE4C975-1246-C541-88D5-08D8959A8202}" type="slidenum">
              <a:rPr lang="es-ES_tradnl" smtClean="0"/>
              <a:t>8</a:t>
            </a:fld>
            <a:endParaRPr lang="es-ES_tradnl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6DC84A3F-3023-470D-B086-D71138965DA4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18" name="1 Rectángulo">
              <a:extLst>
                <a:ext uri="{FF2B5EF4-FFF2-40B4-BE49-F238E27FC236}">
                  <a16:creationId xmlns:a16="http://schemas.microsoft.com/office/drawing/2014/main" xmlns="" id="{AE9C8E6C-E40E-45EC-ADFD-57B430941154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9" name="Grupo 24">
              <a:extLst>
                <a:ext uri="{FF2B5EF4-FFF2-40B4-BE49-F238E27FC236}">
                  <a16:creationId xmlns:a16="http://schemas.microsoft.com/office/drawing/2014/main" xmlns="" id="{53094CAC-0BC8-40D6-B05C-40FBF7E0DD5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21" name="CuadroTexto 17">
                <a:extLst>
                  <a:ext uri="{FF2B5EF4-FFF2-40B4-BE49-F238E27FC236}">
                    <a16:creationId xmlns:a16="http://schemas.microsoft.com/office/drawing/2014/main" xmlns="" id="{52B478F2-ECE7-46ED-9EE9-8415FDC43B93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22" name="Imagen 7" descr="Imagen 7">
                <a:extLst>
                  <a:ext uri="{FF2B5EF4-FFF2-40B4-BE49-F238E27FC236}">
                    <a16:creationId xmlns:a16="http://schemas.microsoft.com/office/drawing/2014/main" xmlns="" id="{B274E03D-870E-4B47-BC44-2A431046F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" name="Imagen 1">
              <a:extLst>
                <a:ext uri="{FF2B5EF4-FFF2-40B4-BE49-F238E27FC236}">
                  <a16:creationId xmlns:a16="http://schemas.microsoft.com/office/drawing/2014/main" xmlns="" id="{33D801CF-91BE-410F-8E96-E60CF3D53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24" name="image8.png" descr="image8.png">
            <a:extLst>
              <a:ext uri="{FF2B5EF4-FFF2-40B4-BE49-F238E27FC236}">
                <a16:creationId xmlns:a16="http://schemas.microsoft.com/office/drawing/2014/main" xmlns="" id="{0920CAEF-F0A5-45F7-80D7-A4D6A32F5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638" y="566279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16 Imagen">
            <a:extLst>
              <a:ext uri="{FF2B5EF4-FFF2-40B4-BE49-F238E27FC236}">
                <a16:creationId xmlns:a16="http://schemas.microsoft.com/office/drawing/2014/main" xmlns="" id="{0EFE4D5D-A88A-4DE5-8E6A-7D2255719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2903FDB2-7EBD-4DD4-BB9E-EB52081BDA4A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547DAB30-457F-49D3-8726-BE908C1CA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030" y="1126448"/>
            <a:ext cx="7880884" cy="57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6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/>
          <p:cNvSpPr/>
          <p:nvPr/>
        </p:nvSpPr>
        <p:spPr>
          <a:xfrm>
            <a:off x="1679956" y="0"/>
            <a:ext cx="10512044" cy="70785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>
          <a:xfrm>
            <a:off x="9601200" y="6508751"/>
            <a:ext cx="762000" cy="349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endParaRPr lang="es-E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679956" y="182056"/>
            <a:ext cx="104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clave del IMV</a:t>
            </a:r>
          </a:p>
        </p:txBody>
      </p:sp>
      <p:grpSp>
        <p:nvGrpSpPr>
          <p:cNvPr id="9" name="Grupo 24"/>
          <p:cNvGrpSpPr/>
          <p:nvPr/>
        </p:nvGrpSpPr>
        <p:grpSpPr>
          <a:xfrm>
            <a:off x="144812" y="127764"/>
            <a:ext cx="1127807" cy="452330"/>
            <a:chOff x="0" y="0"/>
            <a:chExt cx="1219299" cy="489024"/>
          </a:xfrm>
        </p:grpSpPr>
        <p:sp>
          <p:nvSpPr>
            <p:cNvPr id="10" name="CuadroTexto 17"/>
            <p:cNvSpPr txBox="1"/>
            <p:nvPr/>
          </p:nvSpPr>
          <p:spPr>
            <a:xfrm>
              <a:off x="469566" y="118294"/>
              <a:ext cx="749734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GOBIERNO</a:t>
              </a:r>
            </a:p>
            <a:p>
              <a:pPr>
                <a:defRPr sz="7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  <a:r>
                <a:rPr dirty="0"/>
                <a:t>DE ESPAÑA</a:t>
              </a:r>
            </a:p>
          </p:txBody>
        </p:sp>
        <p:pic>
          <p:nvPicPr>
            <p:cNvPr id="11" name="Imagen 7" descr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505464" cy="4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 1">
            <a:extLst>
              <a:ext uri="{FF2B5EF4-FFF2-40B4-BE49-F238E27FC236}">
                <a16:creationId xmlns:a16="http://schemas.microsoft.com/office/drawing/2014/main" xmlns="" id="{30F8F844-64F4-0847-A765-B36A54129A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 contrast="-100000"/>
          </a:blip>
          <a:stretch>
            <a:fillRect/>
          </a:stretch>
        </p:blipFill>
        <p:spPr>
          <a:xfrm>
            <a:off x="1236413" y="140838"/>
            <a:ext cx="285804" cy="42618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1299257-B460-4B9C-90A1-1F7D659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C975-1246-C541-88D5-08D8959A8202}" type="slidenum">
              <a:rPr lang="es-ES_tradnl" smtClean="0"/>
              <a:t>9</a:t>
            </a:fld>
            <a:endParaRPr lang="es-ES_tradn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C2944EF1-0D85-41C9-99A2-D906BE9056A7}"/>
              </a:ext>
            </a:extLst>
          </p:cNvPr>
          <p:cNvGrpSpPr/>
          <p:nvPr/>
        </p:nvGrpSpPr>
        <p:grpSpPr>
          <a:xfrm>
            <a:off x="-2583" y="-2582"/>
            <a:ext cx="1583705" cy="707858"/>
            <a:chOff x="-2583" y="-2582"/>
            <a:chExt cx="1583705" cy="707858"/>
          </a:xfrm>
        </p:grpSpPr>
        <p:sp>
          <p:nvSpPr>
            <p:cNvPr id="27" name="1 Rectángulo">
              <a:extLst>
                <a:ext uri="{FF2B5EF4-FFF2-40B4-BE49-F238E27FC236}">
                  <a16:creationId xmlns:a16="http://schemas.microsoft.com/office/drawing/2014/main" xmlns="" id="{1C353027-0B4E-42F7-AA19-9524FC167D1C}"/>
                </a:ext>
              </a:extLst>
            </p:cNvPr>
            <p:cNvSpPr/>
            <p:nvPr/>
          </p:nvSpPr>
          <p:spPr>
            <a:xfrm>
              <a:off x="-2583" y="-2582"/>
              <a:ext cx="1583705" cy="707858"/>
            </a:xfrm>
            <a:prstGeom prst="rect">
              <a:avLst/>
            </a:prstGeom>
            <a:solidFill>
              <a:srgbClr val="225888"/>
            </a:solidFill>
            <a:ln w="12700">
              <a:solidFill>
                <a:srgbClr val="42719B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 sz="1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28" name="Grupo 24">
              <a:extLst>
                <a:ext uri="{FF2B5EF4-FFF2-40B4-BE49-F238E27FC236}">
                  <a16:creationId xmlns:a16="http://schemas.microsoft.com/office/drawing/2014/main" xmlns="" id="{4E051B51-300C-4522-8569-6818767E8222}"/>
                </a:ext>
              </a:extLst>
            </p:cNvPr>
            <p:cNvGrpSpPr/>
            <p:nvPr/>
          </p:nvGrpSpPr>
          <p:grpSpPr>
            <a:xfrm>
              <a:off x="142229" y="125182"/>
              <a:ext cx="1127807" cy="452330"/>
              <a:chOff x="0" y="0"/>
              <a:chExt cx="1219299" cy="489024"/>
            </a:xfrm>
          </p:grpSpPr>
          <p:sp>
            <p:nvSpPr>
              <p:cNvPr id="30" name="CuadroTexto 17">
                <a:extLst>
                  <a:ext uri="{FF2B5EF4-FFF2-40B4-BE49-F238E27FC236}">
                    <a16:creationId xmlns:a16="http://schemas.microsoft.com/office/drawing/2014/main" xmlns="" id="{8DEE7AA4-4CDB-4AAF-A28D-64809CAAE0FF}"/>
                  </a:ext>
                </a:extLst>
              </p:cNvPr>
              <p:cNvSpPr txBox="1"/>
              <p:nvPr/>
            </p:nvSpPr>
            <p:spPr>
              <a:xfrm>
                <a:off x="469566" y="118294"/>
                <a:ext cx="749734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GOBIERNO</a:t>
                </a:r>
              </a:p>
              <a:p>
                <a:pPr>
                  <a:defRPr sz="7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rPr dirty="0"/>
                  <a:t>DE ESPAÑA</a:t>
                </a:r>
              </a:p>
            </p:txBody>
          </p:sp>
          <p:pic>
            <p:nvPicPr>
              <p:cNvPr id="31" name="Imagen 7" descr="Imagen 7">
                <a:extLst>
                  <a:ext uri="{FF2B5EF4-FFF2-40B4-BE49-F238E27FC236}">
                    <a16:creationId xmlns:a16="http://schemas.microsoft.com/office/drawing/2014/main" xmlns="" id="{67D99DA7-B166-40ED-801A-4DCEE0909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505464" cy="489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0BC2182D-A018-4906-BDE8-6B9445DA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1233830" y="138256"/>
              <a:ext cx="285804" cy="426181"/>
            </a:xfrm>
            <a:prstGeom prst="rect">
              <a:avLst/>
            </a:prstGeom>
          </p:spPr>
        </p:pic>
      </p:grpSp>
      <p:pic>
        <p:nvPicPr>
          <p:cNvPr id="21" name="image8.png" descr="image8.png">
            <a:extLst>
              <a:ext uri="{FF2B5EF4-FFF2-40B4-BE49-F238E27FC236}">
                <a16:creationId xmlns:a16="http://schemas.microsoft.com/office/drawing/2014/main" xmlns="" id="{1A9C75B8-8F80-490B-B0B3-2D6F4BC75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16" y="5526026"/>
            <a:ext cx="1708870" cy="1204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16 Imagen">
            <a:extLst>
              <a:ext uri="{FF2B5EF4-FFF2-40B4-BE49-F238E27FC236}">
                <a16:creationId xmlns:a16="http://schemas.microsoft.com/office/drawing/2014/main" xmlns="" id="{B2351990-F612-490B-8AFE-88CAA6AE80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79956" cy="721895"/>
          </a:xfrm>
          <a:prstGeom prst="rect">
            <a:avLst/>
          </a:prstGeom>
        </p:spPr>
      </p:pic>
      <p:pic>
        <p:nvPicPr>
          <p:cNvPr id="24" name="Picture 7" descr="Picture 7">
            <a:extLst>
              <a:ext uri="{FF2B5EF4-FFF2-40B4-BE49-F238E27FC236}">
                <a16:creationId xmlns:a16="http://schemas.microsoft.com/office/drawing/2014/main" xmlns="" id="{827720F4-C655-4AD3-9876-5F01D33349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0" y="835622"/>
            <a:ext cx="10011450" cy="603747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9701EF13-EF74-4D05-8856-3F2938CA1638}"/>
              </a:ext>
            </a:extLst>
          </p:cNvPr>
          <p:cNvSpPr txBox="1"/>
          <p:nvPr/>
        </p:nvSpPr>
        <p:spPr>
          <a:xfrm>
            <a:off x="-36587" y="945040"/>
            <a:ext cx="18188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Visión general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b="1" kern="0" dirty="0">
                <a:solidFill>
                  <a:schemeClr val="accent1">
                    <a:lumMod val="75000"/>
                  </a:schemeClr>
                </a:solidFill>
              </a:rPr>
              <a:t>Contexto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redistribución</a:t>
            </a:r>
          </a:p>
          <a:p>
            <a:pPr marL="357188" lvl="1" indent="-171450" defTabSz="180975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Objetivo inclusión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Elementos clave</a:t>
            </a: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600" kern="0" dirty="0">
                <a:solidFill>
                  <a:schemeClr val="accent1">
                    <a:lumMod val="75000"/>
                  </a:schemeClr>
                </a:solidFill>
              </a:rPr>
              <a:t>Información ciudadana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179388" marR="0" lvl="0" indent="-179388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R="0" lvl="0" defTabSz="1809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0E26F97-60CE-4740-B87C-7B43B46F8D37}"/>
              </a:ext>
            </a:extLst>
          </p:cNvPr>
          <p:cNvSpPr/>
          <p:nvPr/>
        </p:nvSpPr>
        <p:spPr>
          <a:xfrm>
            <a:off x="5689600" y="1224451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r>
              <a:rPr lang="es-ES" sz="3200" b="1" dirty="0">
                <a:solidFill>
                  <a:schemeClr val="tx2"/>
                </a:solidFill>
              </a:rPr>
              <a:t>850.000 hogares beneficiarios</a:t>
            </a:r>
          </a:p>
          <a:p>
            <a:pPr algn="just" defTabSz="914355">
              <a:defRPr/>
            </a:pPr>
            <a:r>
              <a:rPr lang="es-ES" sz="3200" b="1" dirty="0">
                <a:solidFill>
                  <a:schemeClr val="tx2"/>
                </a:solidFill>
              </a:rPr>
              <a:t>      2,3 millones de personas</a:t>
            </a:r>
          </a:p>
          <a:p>
            <a:pPr algn="just" defTabSz="914355">
              <a:defRPr/>
            </a:pPr>
            <a:endParaRPr lang="es-ES" sz="3200" b="1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r>
              <a:rPr lang="es-ES" sz="3200" b="1" dirty="0">
                <a:solidFill>
                  <a:schemeClr val="tx2"/>
                </a:solidFill>
              </a:rPr>
              <a:t>Renta garantizada media anual: 10.070 euros</a:t>
            </a: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endParaRPr lang="es-ES" sz="3200" b="1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r>
              <a:rPr lang="es-ES" sz="3200" b="1" dirty="0">
                <a:solidFill>
                  <a:schemeClr val="tx2"/>
                </a:solidFill>
              </a:rPr>
              <a:t>IMV medio anual: 4.400 euros</a:t>
            </a:r>
          </a:p>
          <a:p>
            <a:pPr algn="just" defTabSz="914355">
              <a:defRPr/>
            </a:pPr>
            <a:endParaRPr lang="es-ES" sz="3200" b="1" dirty="0">
              <a:solidFill>
                <a:schemeClr val="tx2"/>
              </a:solidFill>
            </a:endParaRPr>
          </a:p>
          <a:p>
            <a:pPr marL="457200" indent="-457200" algn="just" defTabSz="914355">
              <a:buFont typeface="Wingdings" panose="05000000000000000000" pitchFamily="2" charset="2"/>
              <a:buChar char="§"/>
              <a:defRPr/>
            </a:pPr>
            <a:r>
              <a:rPr lang="es-ES" sz="3200" b="1" dirty="0">
                <a:solidFill>
                  <a:schemeClr val="tx2"/>
                </a:solidFill>
              </a:rPr>
              <a:t> Gasto público estimado: en torno a 3.000 millones</a:t>
            </a:r>
          </a:p>
          <a:p>
            <a:pPr algn="just" defTabSz="914355">
              <a:defRPr/>
            </a:pPr>
            <a:endParaRPr lang="es-E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1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15428</TotalTime>
  <Words>3474</Words>
  <Application>Microsoft Office PowerPoint</Application>
  <PresentationFormat>Personalizado</PresentationFormat>
  <Paragraphs>1004</Paragraphs>
  <Slides>39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Cova</cp:lastModifiedBy>
  <cp:revision>1268</cp:revision>
  <cp:lastPrinted>2019-02-14T18:40:11Z</cp:lastPrinted>
  <dcterms:created xsi:type="dcterms:W3CDTF">2017-08-03T10:48:56Z</dcterms:created>
  <dcterms:modified xsi:type="dcterms:W3CDTF">2020-06-01T13:19:36Z</dcterms:modified>
</cp:coreProperties>
</file>